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61" r:id="rId4"/>
    <p:sldMasterId id="2147483762" r:id="rId5"/>
    <p:sldMasterId id="21474837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Condensed"/>
      <p:regular r:id="rId44"/>
      <p:bold r:id="rId45"/>
      <p:italic r:id="rId46"/>
      <p:boldItalic r:id="rId47"/>
    </p:embeddedFont>
    <p:embeddedFont>
      <p:font typeface="Source Sans Pro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Lukas Innig"/>
  <p:cmAuthor clrIdx="1" id="1" initials="" lastIdx="3" name="Rajiv Shah"/>
  <p:cmAuthor clrIdx="2" id="2" initials="" lastIdx="2" name="Chandler McCan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Condensed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Condensed-italic.fntdata"/><Relationship Id="rId45" Type="http://schemas.openxmlformats.org/officeDocument/2006/relationships/font" Target="fonts/Roboto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SourceSansPro-regular.fntdata"/><Relationship Id="rId47" Type="http://schemas.openxmlformats.org/officeDocument/2006/relationships/font" Target="fonts/RobotoCondensed-boldItalic.fntdata"/><Relationship Id="rId49" Type="http://schemas.openxmlformats.org/officeDocument/2006/relationships/font" Target="fonts/SourceSansPro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ProximaNova-bold.fntdata"/><Relationship Id="rId36" Type="http://schemas.openxmlformats.org/officeDocument/2006/relationships/font" Target="fonts/ProximaNova-regular.fntdata"/><Relationship Id="rId39" Type="http://schemas.openxmlformats.org/officeDocument/2006/relationships/font" Target="fonts/ProximaNova-boldItalic.fntdata"/><Relationship Id="rId38" Type="http://schemas.openxmlformats.org/officeDocument/2006/relationships/font" Target="fonts/ProximaNova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SourceSansPro-boldItalic.fntdata"/><Relationship Id="rId50" Type="http://schemas.openxmlformats.org/officeDocument/2006/relationships/font" Target="fonts/SourceSansPr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9-28T12:24:12.835">
    <p:pos x="183" y="939"/>
    <p:text>This sentence is incomplete</p:text>
  </p:cm>
  <p:cm authorId="1" idx="1" dt="2019-09-28T12:11:36.878">
    <p:pos x="183" y="939"/>
    <p:text>Thanks, I tried to improve it, have you used this approach?</p:text>
  </p:cm>
  <p:cm authorId="0" idx="2" dt="2019-09-28T12:13:59.198">
    <p:pos x="183" y="939"/>
    <p:text>I recently demoed it to Novo Nordisk - I have so far only used it on demo datasets</p:text>
  </p:cm>
  <p:cm authorId="0" idx="3" dt="2019-09-28T12:14:12.189">
    <p:pos x="183" y="939"/>
    <p:text>Will let you know if Novo gets interesting results</p:text>
  </p:cm>
  <p:cm authorId="1" idx="2" dt="2019-09-28T12:24:12.835">
    <p:pos x="183" y="939"/>
    <p:text>Awesome, thanks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9-09-25T02:45:04.938">
    <p:pos x="118" y="234"/>
    <p:text>+jay.schuren@datarobot.com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9-22T15:03:57.397">
    <p:pos x="183" y="939"/>
    <p:text>Eric - can we talk about this internally?</p:text>
  </p:cm>
  <p:cm authorId="2" idx="2" dt="2019-09-22T15:03:57.397">
    <p:pos x="183" y="939"/>
    <p:text>+eric.loeb@datarobot.com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google.com/url?sa=i&amp;source=images&amp;cd=&amp;ved=2ahUKEwjTzL7dzOPkAhUCR6wKHVCXA8QQjRx6BAgBEAQ&amp;url=https%3A%2F%2Ftowardsdatascience.com%2Fkmeans-clustering-for-classification-74b992405d0a&amp;psig=AOvVaw2eUo5213gY9ejSeqac3ucR&amp;ust=1569213135978609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802.03888.pdf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xiv.org/pdf/1905.04610.pdf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f34131a7a_0_1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f34131a7a_0_1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4f34131a7a_0_1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61571003af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61571003a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https://www.google.com/url?sa=i&amp;source=images&amp;cd=&amp;ved=2ahUKEwjTzL7dzOPkAhUCR6wKHVCXA8QQjRx6BAgBEAQ&amp;url=https%3A%2F%2Ftowardsdatascience.com%2Fkmeans-clustering-for-classification-74b992405d0a&amp;psig=AOvVaw2eUo5213gY9ejSeqac3ucR&amp;ust=1569213135978609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5220b7986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9" name="Google Shape;819;g5220b798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1571003a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1571003a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g61571003a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1571003af_0_2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3" name="Google Shape;843;g61571003a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5220b79868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8" name="Google Shape;858;g5220b7986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529546c61c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4" name="Google Shape;874;g529546c61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529546c61c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2" name="Google Shape;892;g529546c61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29546c61c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529546c6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529546c61c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7" name="Google Shape;927;g529546c61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295b81959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4" name="Google Shape;944;g5295b8195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6189773a20_1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6189773a20_1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6189773a20_1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529546c61c_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529546c61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61571003af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61571003af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61571003af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61571003af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1" name="Google Shape;971;g61571003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61571003af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5" name="Google Shape;985;g61571003af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61571003af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8" name="Google Shape;998;g61571003a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g61571003af_0_1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0" name="Google Shape;1010;g61571003a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6392f44f56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1" name="Google Shape;1021;g6392f44f5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61571003af_0_1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g61571003a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https://arxiv.org/pdf/1802.03888.pdf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61571003af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g61571003af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https://arxiv.org/pdf/1905.04610.pdf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1571003af_0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61571003a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189773a20_1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9" name="Google Shape;729;g6189773a2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189773a20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3" name="Google Shape;743;g6189773a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6189773a20_1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5" name="Google Shape;755;g6189773a2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6189773a20_1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8" name="Google Shape;768;g6189773a20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6189773a20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6189773a20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6189773a20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61571003af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61571003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5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5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Relationship Id="rId3" Type="http://schemas.openxmlformats.org/officeDocument/2006/relationships/image" Target="../media/image3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5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2.png"/><Relationship Id="rId4" Type="http://schemas.openxmlformats.org/officeDocument/2006/relationships/image" Target="../media/image5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4.png"/><Relationship Id="rId4" Type="http://schemas.openxmlformats.org/officeDocument/2006/relationships/image" Target="../media/image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55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Members" showMasterSp="0">
  <p:cSld name="Team Members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103"/>
          <p:cNvCxnSpPr/>
          <p:nvPr/>
        </p:nvCxnSpPr>
        <p:spPr>
          <a:xfrm>
            <a:off x="252091" y="775253"/>
            <a:ext cx="7641300" cy="0"/>
          </a:xfrm>
          <a:prstGeom prst="straightConnector1">
            <a:avLst/>
          </a:prstGeom>
          <a:noFill/>
          <a:ln cap="flat" cmpd="sng" w="12700">
            <a:solidFill>
              <a:srgbClr val="7F8FA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99" name="Google Shape;599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03"/>
          <p:cNvSpPr txBox="1"/>
          <p:nvPr>
            <p:ph type="title"/>
          </p:nvPr>
        </p:nvSpPr>
        <p:spPr>
          <a:xfrm>
            <a:off x="225825" y="181256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103"/>
          <p:cNvSpPr txBox="1"/>
          <p:nvPr>
            <p:ph idx="1" type="subTitle"/>
          </p:nvPr>
        </p:nvSpPr>
        <p:spPr>
          <a:xfrm>
            <a:off x="1025100" y="1389919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2" name="Google Shape;602;p103"/>
          <p:cNvSpPr txBox="1"/>
          <p:nvPr>
            <p:ph idx="2" type="subTitle"/>
          </p:nvPr>
        </p:nvSpPr>
        <p:spPr>
          <a:xfrm>
            <a:off x="1025100" y="1702388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3" name="Google Shape;603;p103"/>
          <p:cNvSpPr txBox="1"/>
          <p:nvPr>
            <p:ph idx="3" type="subTitle"/>
          </p:nvPr>
        </p:nvSpPr>
        <p:spPr>
          <a:xfrm>
            <a:off x="1025100" y="2288156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4" name="Google Shape;604;p103"/>
          <p:cNvSpPr txBox="1"/>
          <p:nvPr>
            <p:ph idx="4" type="subTitle"/>
          </p:nvPr>
        </p:nvSpPr>
        <p:spPr>
          <a:xfrm>
            <a:off x="1025100" y="2600625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5" name="Google Shape;605;p103"/>
          <p:cNvSpPr txBox="1"/>
          <p:nvPr>
            <p:ph idx="5" type="subTitle"/>
          </p:nvPr>
        </p:nvSpPr>
        <p:spPr>
          <a:xfrm>
            <a:off x="1025100" y="3195900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6" name="Google Shape;606;p103"/>
          <p:cNvSpPr txBox="1"/>
          <p:nvPr>
            <p:ph idx="6" type="subTitle"/>
          </p:nvPr>
        </p:nvSpPr>
        <p:spPr>
          <a:xfrm>
            <a:off x="1025100" y="3508369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7" name="Google Shape;607;p103"/>
          <p:cNvSpPr txBox="1"/>
          <p:nvPr>
            <p:ph idx="7" type="subTitle"/>
          </p:nvPr>
        </p:nvSpPr>
        <p:spPr>
          <a:xfrm>
            <a:off x="1025100" y="4094138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8" name="Google Shape;608;p103"/>
          <p:cNvSpPr txBox="1"/>
          <p:nvPr>
            <p:ph idx="8" type="subTitle"/>
          </p:nvPr>
        </p:nvSpPr>
        <p:spPr>
          <a:xfrm>
            <a:off x="1025100" y="4406606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09" name="Google Shape;609;p103"/>
          <p:cNvSpPr txBox="1"/>
          <p:nvPr>
            <p:ph idx="9" type="subTitle"/>
          </p:nvPr>
        </p:nvSpPr>
        <p:spPr>
          <a:xfrm>
            <a:off x="5424919" y="1389919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0" name="Google Shape;610;p103"/>
          <p:cNvSpPr txBox="1"/>
          <p:nvPr>
            <p:ph idx="13" type="subTitle"/>
          </p:nvPr>
        </p:nvSpPr>
        <p:spPr>
          <a:xfrm>
            <a:off x="5424919" y="1702388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1" name="Google Shape;611;p103"/>
          <p:cNvSpPr txBox="1"/>
          <p:nvPr>
            <p:ph idx="14" type="subTitle"/>
          </p:nvPr>
        </p:nvSpPr>
        <p:spPr>
          <a:xfrm>
            <a:off x="5424919" y="2288156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2" name="Google Shape;612;p103"/>
          <p:cNvSpPr txBox="1"/>
          <p:nvPr>
            <p:ph idx="15" type="subTitle"/>
          </p:nvPr>
        </p:nvSpPr>
        <p:spPr>
          <a:xfrm>
            <a:off x="5424919" y="2600625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3" name="Google Shape;613;p103"/>
          <p:cNvSpPr txBox="1"/>
          <p:nvPr>
            <p:ph idx="16" type="subTitle"/>
          </p:nvPr>
        </p:nvSpPr>
        <p:spPr>
          <a:xfrm>
            <a:off x="5424919" y="3195900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4" name="Google Shape;614;p103"/>
          <p:cNvSpPr txBox="1"/>
          <p:nvPr>
            <p:ph idx="17" type="subTitle"/>
          </p:nvPr>
        </p:nvSpPr>
        <p:spPr>
          <a:xfrm>
            <a:off x="5424919" y="3508369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5" name="Google Shape;615;p103"/>
          <p:cNvSpPr txBox="1"/>
          <p:nvPr>
            <p:ph idx="18" type="subTitle"/>
          </p:nvPr>
        </p:nvSpPr>
        <p:spPr>
          <a:xfrm>
            <a:off x="5424919" y="4094138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6" name="Google Shape;616;p103"/>
          <p:cNvSpPr txBox="1"/>
          <p:nvPr>
            <p:ph idx="19" type="subTitle"/>
          </p:nvPr>
        </p:nvSpPr>
        <p:spPr>
          <a:xfrm>
            <a:off x="5424919" y="4406606"/>
            <a:ext cx="2839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1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7" name="Google Shape;617;p103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8" name="Google Shape;618;p103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103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1" showMasterSp="0">
  <p:cSld name="Quote 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1" name="Google Shape;621;p104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cap="flat" cmpd="sng" w="12700">
            <a:solidFill>
              <a:srgbClr val="7F8FA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22" name="Google Shape;622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104"/>
          <p:cNvSpPr txBox="1"/>
          <p:nvPr>
            <p:ph idx="1" type="subTitle"/>
          </p:nvPr>
        </p:nvSpPr>
        <p:spPr>
          <a:xfrm>
            <a:off x="3743813" y="1369181"/>
            <a:ext cx="47427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4" name="Google Shape;624;p104"/>
          <p:cNvSpPr txBox="1"/>
          <p:nvPr>
            <p:ph idx="2" type="subTitle"/>
          </p:nvPr>
        </p:nvSpPr>
        <p:spPr>
          <a:xfrm>
            <a:off x="3743813" y="2961319"/>
            <a:ext cx="4742700" cy="15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5" name="Google Shape;625;p104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6" name="Google Shape;626;p104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siness Quote 2" showMasterSp="0">
  <p:cSld name="Quote 2"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8" name="Google Shape;628;p105"/>
          <p:cNvCxnSpPr/>
          <p:nvPr/>
        </p:nvCxnSpPr>
        <p:spPr>
          <a:xfrm>
            <a:off x="3442472" y="701835"/>
            <a:ext cx="0" cy="1614300"/>
          </a:xfrm>
          <a:prstGeom prst="straightConnector1">
            <a:avLst/>
          </a:prstGeom>
          <a:noFill/>
          <a:ln cap="flat" cmpd="sng" w="12700">
            <a:solidFill>
              <a:srgbClr val="7F8F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105"/>
          <p:cNvCxnSpPr/>
          <p:nvPr/>
        </p:nvCxnSpPr>
        <p:spPr>
          <a:xfrm>
            <a:off x="3442472" y="2815448"/>
            <a:ext cx="0" cy="1614300"/>
          </a:xfrm>
          <a:prstGeom prst="straightConnector1">
            <a:avLst/>
          </a:prstGeom>
          <a:noFill/>
          <a:ln cap="flat" cmpd="sng" w="12700">
            <a:solidFill>
              <a:srgbClr val="7F8FA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30" name="Google Shape;630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105"/>
          <p:cNvSpPr txBox="1"/>
          <p:nvPr>
            <p:ph idx="1" type="subTitle"/>
          </p:nvPr>
        </p:nvSpPr>
        <p:spPr>
          <a:xfrm>
            <a:off x="3743813" y="529106"/>
            <a:ext cx="4742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2" name="Google Shape;632;p105"/>
          <p:cNvSpPr txBox="1"/>
          <p:nvPr>
            <p:ph idx="2" type="subTitle"/>
          </p:nvPr>
        </p:nvSpPr>
        <p:spPr>
          <a:xfrm>
            <a:off x="3743813" y="1717256"/>
            <a:ext cx="4742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3" name="Google Shape;633;p105"/>
          <p:cNvSpPr txBox="1"/>
          <p:nvPr>
            <p:ph idx="3" type="subTitle"/>
          </p:nvPr>
        </p:nvSpPr>
        <p:spPr>
          <a:xfrm>
            <a:off x="3743813" y="2653519"/>
            <a:ext cx="4742700" cy="10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4" name="Google Shape;634;p105"/>
          <p:cNvSpPr txBox="1"/>
          <p:nvPr>
            <p:ph idx="4" type="subTitle"/>
          </p:nvPr>
        </p:nvSpPr>
        <p:spPr>
          <a:xfrm>
            <a:off x="3743813" y="3841669"/>
            <a:ext cx="4742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35" name="Google Shape;635;p105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5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1" showMasterSp="0">
  <p:cSld name="Image 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9" name="Google Shape;639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106"/>
          <p:cNvSpPr txBox="1"/>
          <p:nvPr>
            <p:ph type="title"/>
          </p:nvPr>
        </p:nvSpPr>
        <p:spPr>
          <a:xfrm>
            <a:off x="306619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1" name="Google Shape;641;p106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2" name="Google Shape;642;p106"/>
          <p:cNvSpPr/>
          <p:nvPr/>
        </p:nvSpPr>
        <p:spPr>
          <a:xfrm>
            <a:off x="4579200" y="822638"/>
            <a:ext cx="3593100" cy="3602400"/>
          </a:xfrm>
          <a:prstGeom prst="rect">
            <a:avLst/>
          </a:prstGeom>
          <a:solidFill>
            <a:srgbClr val="E3E7F0"/>
          </a:solidFill>
          <a:ln cap="flat" cmpd="sng" w="9525">
            <a:solidFill>
              <a:srgbClr val="F2F0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106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44" name="Google Shape;644;p106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2" showMasterSp="0">
  <p:cSld name="Image 2"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107"/>
          <p:cNvSpPr txBox="1"/>
          <p:nvPr>
            <p:ph type="title"/>
          </p:nvPr>
        </p:nvSpPr>
        <p:spPr>
          <a:xfrm>
            <a:off x="5909944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8" name="Google Shape;648;p107"/>
          <p:cNvSpPr txBox="1"/>
          <p:nvPr>
            <p:ph idx="1" type="subTitle"/>
          </p:nvPr>
        </p:nvSpPr>
        <p:spPr>
          <a:xfrm>
            <a:off x="5909944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9" name="Google Shape;649;p107"/>
          <p:cNvSpPr/>
          <p:nvPr/>
        </p:nvSpPr>
        <p:spPr>
          <a:xfrm>
            <a:off x="0" y="0"/>
            <a:ext cx="5496600" cy="5143500"/>
          </a:xfrm>
          <a:prstGeom prst="rect">
            <a:avLst/>
          </a:prstGeom>
          <a:solidFill>
            <a:srgbClr val="E3E7F0"/>
          </a:solidFill>
          <a:ln cap="flat" cmpd="sng" w="9525">
            <a:solidFill>
              <a:srgbClr val="F2F0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107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1" name="Google Shape;651;p107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3" showMasterSp="0">
  <p:cSld name="Image 3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108"/>
          <p:cNvSpPr txBox="1"/>
          <p:nvPr>
            <p:ph type="title"/>
          </p:nvPr>
        </p:nvSpPr>
        <p:spPr>
          <a:xfrm>
            <a:off x="306619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5" name="Google Shape;655;p108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6" name="Google Shape;656;p108"/>
          <p:cNvSpPr/>
          <p:nvPr/>
        </p:nvSpPr>
        <p:spPr>
          <a:xfrm>
            <a:off x="3668531" y="0"/>
            <a:ext cx="5496600" cy="5143500"/>
          </a:xfrm>
          <a:prstGeom prst="rect">
            <a:avLst/>
          </a:prstGeom>
          <a:solidFill>
            <a:srgbClr val="E3E7F0"/>
          </a:solidFill>
          <a:ln cap="flat" cmpd="sng" w="9525">
            <a:solidFill>
              <a:srgbClr val="F2F0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08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8" name="Google Shape;658;p108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9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1" name="Google Shape;661;p109"/>
          <p:cNvPicPr preferRelativeResize="0"/>
          <p:nvPr/>
        </p:nvPicPr>
        <p:blipFill rotWithShape="1">
          <a:blip r:embed="rId2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 Bar-Left" showMasterSp="0">
  <p:cSld name="Blue Bar-Left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0"/>
          <p:cNvSpPr/>
          <p:nvPr/>
        </p:nvSpPr>
        <p:spPr>
          <a:xfrm flipH="1">
            <a:off x="171" y="-1"/>
            <a:ext cx="3755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10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6" name="Google Shape;666;p110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 Bar-Left" showMasterSp="0">
  <p:cSld name="Grey Bar-Left"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1"/>
          <p:cNvSpPr/>
          <p:nvPr/>
        </p:nvSpPr>
        <p:spPr>
          <a:xfrm flipH="1">
            <a:off x="171" y="-1"/>
            <a:ext cx="3755400" cy="5143500"/>
          </a:xfrm>
          <a:prstGeom prst="rect">
            <a:avLst/>
          </a:prstGeom>
          <a:solidFill>
            <a:srgbClr val="7F8F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9" name="Google Shape;669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11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1" name="Google Shape;671;p111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Bar-Left" showMasterSp="0">
  <p:cSld name="Black Bar-Left"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2"/>
          <p:cNvSpPr/>
          <p:nvPr/>
        </p:nvSpPr>
        <p:spPr>
          <a:xfrm flipH="1">
            <a:off x="171" y="-1"/>
            <a:ext cx="3755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112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6" name="Google Shape;676;p112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Bar-Left" showMasterSp="0">
  <p:cSld name="White Bar-Left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13"/>
          <p:cNvSpPr/>
          <p:nvPr/>
        </p:nvSpPr>
        <p:spPr>
          <a:xfrm flipH="1">
            <a:off x="1276500" y="-1"/>
            <a:ext cx="78675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13"/>
          <p:cNvSpPr/>
          <p:nvPr/>
        </p:nvSpPr>
        <p:spPr>
          <a:xfrm flipH="1">
            <a:off x="171" y="-1"/>
            <a:ext cx="37554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0" name="Google Shape;680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113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13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Line-Left" showMasterSp="0">
  <p:cSld name="White Line-Left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4" name="Google Shape;684;p114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rgbClr val="7F8FA4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85" name="Google Shape;685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14"/>
          <p:cNvSpPr txBox="1"/>
          <p:nvPr>
            <p:ph type="title"/>
          </p:nvPr>
        </p:nvSpPr>
        <p:spPr>
          <a:xfrm>
            <a:off x="306619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114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8" name="Google Shape;688;p114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9" name="Google Shape;689;p114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5"/>
          <p:cNvSpPr txBox="1"/>
          <p:nvPr>
            <p:ph type="title"/>
          </p:nvPr>
        </p:nvSpPr>
        <p:spPr>
          <a:xfrm>
            <a:off x="162850" y="143812"/>
            <a:ext cx="8827800" cy="553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2" name="Google Shape;692;p115"/>
          <p:cNvSpPr txBox="1"/>
          <p:nvPr>
            <p:ph idx="1" type="body"/>
          </p:nvPr>
        </p:nvSpPr>
        <p:spPr>
          <a:xfrm>
            <a:off x="311700" y="823582"/>
            <a:ext cx="8520600" cy="4039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>
              <a:spcBef>
                <a:spcPts val="800"/>
              </a:spcBef>
              <a:spcAft>
                <a:spcPts val="0"/>
              </a:spcAft>
              <a:buSzPts val="1800"/>
              <a:buChar char="•"/>
              <a:defRPr/>
            </a:lvl1pPr>
            <a:lvl2pPr indent="-323850" lvl="1" marL="914400" rtl="0"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2pPr>
            <a:lvl3pPr indent="-304800" lvl="2" marL="13716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93" name="Google Shape;693;p115"/>
          <p:cNvSpPr txBox="1"/>
          <p:nvPr>
            <p:ph idx="12" type="sldNum"/>
          </p:nvPr>
        </p:nvSpPr>
        <p:spPr>
          <a:xfrm>
            <a:off x="76200" y="4652126"/>
            <a:ext cx="6600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 sz="1400"/>
            </a:lvl2pPr>
            <a:lvl3pPr lvl="2" rtl="0">
              <a:buNone/>
              <a:defRPr sz="1400"/>
            </a:lvl3pPr>
            <a:lvl4pPr lvl="3" rtl="0">
              <a:buNone/>
              <a:defRPr sz="1400"/>
            </a:lvl4pPr>
            <a:lvl5pPr lvl="4" rtl="0">
              <a:buNone/>
              <a:defRPr sz="1400"/>
            </a:lvl5pPr>
            <a:lvl6pPr lvl="5" rtl="0">
              <a:buNone/>
              <a:defRPr sz="1400"/>
            </a:lvl6pPr>
            <a:lvl7pPr lvl="6" rtl="0">
              <a:buNone/>
              <a:defRPr sz="1400"/>
            </a:lvl7pPr>
            <a:lvl8pPr lvl="7" rtl="0">
              <a:buNone/>
              <a:defRPr sz="1400"/>
            </a:lvl8pPr>
            <a:lvl9pPr lvl="8" rtl="0">
              <a:buNone/>
              <a:defRPr sz="14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4" name="Google Shape;694;p115"/>
          <p:cNvCxnSpPr/>
          <p:nvPr/>
        </p:nvCxnSpPr>
        <p:spPr>
          <a:xfrm>
            <a:off x="424400" y="712806"/>
            <a:ext cx="8275800" cy="0"/>
          </a:xfrm>
          <a:prstGeom prst="straightConnector1">
            <a:avLst/>
          </a:prstGeom>
          <a:noFill/>
          <a:ln cap="flat" cmpd="sng" w="9525">
            <a:solidFill>
              <a:srgbClr val="DEDEDE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5" name="Google Shape;695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15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-Blank" showMasterSp="0">
  <p:cSld name="White-Blank_2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11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8" name="Google Shape;698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-Blank" showMasterSp="0">
  <p:cSld name="White-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Slide" showMasterSp="0">
  <p:cSld name="Logo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31432" y="2385472"/>
            <a:ext cx="3081135" cy="37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7940" y="4603798"/>
            <a:ext cx="1891408" cy="2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 Line-Top" showMasterSp="0">
  <p:cSld name="Grey Line-Top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7"/>
          <p:cNvCxnSpPr/>
          <p:nvPr/>
        </p:nvCxnSpPr>
        <p:spPr>
          <a:xfrm>
            <a:off x="859734" y="1118153"/>
            <a:ext cx="7424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 Bar-Left" showMasterSp="0">
  <p:cSld name="Black Bar-Lef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/>
          <p:nvPr/>
        </p:nvSpPr>
        <p:spPr>
          <a:xfrm flipH="1">
            <a:off x="171" y="-1"/>
            <a:ext cx="3755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am Members" showMasterSp="0">
  <p:cSld name="Team Member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9"/>
          <p:cNvCxnSpPr/>
          <p:nvPr/>
        </p:nvCxnSpPr>
        <p:spPr>
          <a:xfrm>
            <a:off x="859734" y="1118153"/>
            <a:ext cx="7424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9"/>
          <p:cNvSpPr/>
          <p:nvPr>
            <p:ph idx="2" type="pic"/>
          </p:nvPr>
        </p:nvSpPr>
        <p:spPr>
          <a:xfrm>
            <a:off x="1257498" y="1423189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9"/>
          <p:cNvSpPr/>
          <p:nvPr>
            <p:ph idx="3" type="pic"/>
          </p:nvPr>
        </p:nvSpPr>
        <p:spPr>
          <a:xfrm>
            <a:off x="1257498" y="2301013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9"/>
          <p:cNvSpPr/>
          <p:nvPr>
            <p:ph idx="4" type="pic"/>
          </p:nvPr>
        </p:nvSpPr>
        <p:spPr>
          <a:xfrm>
            <a:off x="1257498" y="3178837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/>
          <p:nvPr>
            <p:ph idx="5" type="pic"/>
          </p:nvPr>
        </p:nvSpPr>
        <p:spPr>
          <a:xfrm>
            <a:off x="1257498" y="4056661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/>
          <p:nvPr>
            <p:ph idx="6" type="pic"/>
          </p:nvPr>
        </p:nvSpPr>
        <p:spPr>
          <a:xfrm>
            <a:off x="4809942" y="1423189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9"/>
          <p:cNvSpPr/>
          <p:nvPr>
            <p:ph idx="7" type="pic"/>
          </p:nvPr>
        </p:nvSpPr>
        <p:spPr>
          <a:xfrm>
            <a:off x="4809942" y="2301013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9"/>
          <p:cNvSpPr/>
          <p:nvPr>
            <p:ph idx="8" type="pic"/>
          </p:nvPr>
        </p:nvSpPr>
        <p:spPr>
          <a:xfrm>
            <a:off x="4809942" y="3178837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9"/>
          <p:cNvSpPr/>
          <p:nvPr>
            <p:ph idx="9" type="pic"/>
          </p:nvPr>
        </p:nvSpPr>
        <p:spPr>
          <a:xfrm>
            <a:off x="4809942" y="4056661"/>
            <a:ext cx="645900" cy="645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Blank" showMasterSp="0">
  <p:cSld name="Grey-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-Blank" showMasterSp="0">
  <p:cSld name="Blue-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-Blank" showMasterSp="0">
  <p:cSld name="Black-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US" showMasterSp="0">
  <p:cSld name="Non-US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9345" y="150252"/>
            <a:ext cx="5274656" cy="511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nited States" showMasterSp="0">
  <p:cSld name="United State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8818" y="769030"/>
            <a:ext cx="5502518" cy="3613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orld Map" showMasterSp="0">
  <p:cSld name="World Map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071" y="970990"/>
            <a:ext cx="6229352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rth American Union" showMasterSp="0">
  <p:cSld name="North American Un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6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 rotWithShape="1">
          <a:blip r:embed="rId2">
            <a:alphaModFix/>
          </a:blip>
          <a:srcRect b="7234" l="0" r="0" t="16609"/>
          <a:stretch/>
        </p:blipFill>
        <p:spPr>
          <a:xfrm>
            <a:off x="3817976" y="-1"/>
            <a:ext cx="4956745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AC" showMasterSp="0">
  <p:cSld name="APAC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212" y="177539"/>
            <a:ext cx="4410634" cy="4847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th America" showMasterSp="0">
  <p:cSld name="South America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0" l="0" r="0" t="12296"/>
          <a:stretch/>
        </p:blipFill>
        <p:spPr>
          <a:xfrm>
            <a:off x="3523130" y="-1"/>
            <a:ext cx="4561989" cy="4987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rica" showMasterSp="0">
  <p:cSld name="Africa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9"/>
          <p:cNvPicPr preferRelativeResize="0"/>
          <p:nvPr/>
        </p:nvPicPr>
        <p:blipFill rotWithShape="1">
          <a:blip r:embed="rId3">
            <a:alphaModFix/>
          </a:blip>
          <a:srcRect b="0" l="0" r="0" t="28484"/>
          <a:stretch/>
        </p:blipFill>
        <p:spPr>
          <a:xfrm>
            <a:off x="3872752" y="-2"/>
            <a:ext cx="5160383" cy="492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urope" showMasterSp="0">
  <p:cSld name="Europ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8724" y="0"/>
            <a:ext cx="61352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1" showMasterSp="0">
  <p:cSld name="Chart Slide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1"/>
          <p:cNvSpPr/>
          <p:nvPr>
            <p:ph idx="2" type="chart"/>
          </p:nvPr>
        </p:nvSpPr>
        <p:spPr>
          <a:xfrm>
            <a:off x="176632" y="493305"/>
            <a:ext cx="5195400" cy="41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2" showMasterSp="0">
  <p:cSld name="Chart Slide 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2"/>
          <p:cNvSpPr/>
          <p:nvPr>
            <p:ph idx="2" type="chart"/>
          </p:nvPr>
        </p:nvSpPr>
        <p:spPr>
          <a:xfrm>
            <a:off x="3720515" y="685800"/>
            <a:ext cx="5195400" cy="3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1" name="Google Shape;13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3" showMasterSp="0">
  <p:cSld name="Chart Slide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3"/>
          <p:cNvSpPr/>
          <p:nvPr>
            <p:ph idx="2" type="chart"/>
          </p:nvPr>
        </p:nvSpPr>
        <p:spPr>
          <a:xfrm>
            <a:off x="176632" y="493305"/>
            <a:ext cx="5195400" cy="4156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5" name="Google Shape;13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4" showMasterSp="0">
  <p:cSld name="Chart Slide 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4"/>
          <p:cNvSpPr/>
          <p:nvPr>
            <p:ph idx="2" type="chart"/>
          </p:nvPr>
        </p:nvSpPr>
        <p:spPr>
          <a:xfrm>
            <a:off x="3720515" y="685800"/>
            <a:ext cx="5195400" cy="3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5" showMasterSp="0">
  <p:cSld name="Chart Slide 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35"/>
          <p:cNvSpPr/>
          <p:nvPr>
            <p:ph idx="2" type="chart"/>
          </p:nvPr>
        </p:nvSpPr>
        <p:spPr>
          <a:xfrm>
            <a:off x="176534" y="1162050"/>
            <a:ext cx="8790900" cy="3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3" name="Google Shape;14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6" showMasterSp="0">
  <p:cSld name="Chart Slide 6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6"/>
          <p:cNvSpPr/>
          <p:nvPr>
            <p:ph idx="2" type="chart"/>
          </p:nvPr>
        </p:nvSpPr>
        <p:spPr>
          <a:xfrm>
            <a:off x="4648200" y="1162050"/>
            <a:ext cx="4319400" cy="3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7" name="Google Shape;14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6"/>
          <p:cNvSpPr/>
          <p:nvPr>
            <p:ph idx="3" type="chart"/>
          </p:nvPr>
        </p:nvSpPr>
        <p:spPr>
          <a:xfrm>
            <a:off x="133350" y="1162050"/>
            <a:ext cx="4319400" cy="377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n Diagram 1" showMasterSp="0">
  <p:cSld name="Venn Diagram 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7"/>
          <p:cNvSpPr/>
          <p:nvPr/>
        </p:nvSpPr>
        <p:spPr>
          <a:xfrm>
            <a:off x="1913095" y="2242730"/>
            <a:ext cx="880050" cy="1818026"/>
          </a:xfrm>
          <a:custGeom>
            <a:rect b="b" l="l" r="r" t="t"/>
            <a:pathLst>
              <a:path extrusionOk="0" h="2424035" w="1173400">
                <a:moveTo>
                  <a:pt x="586705" y="0"/>
                </a:moveTo>
                <a:lnTo>
                  <a:pt x="610054" y="17460"/>
                </a:lnTo>
                <a:cubicBezTo>
                  <a:pt x="954103" y="301395"/>
                  <a:pt x="1173400" y="731093"/>
                  <a:pt x="1173400" y="1212010"/>
                </a:cubicBezTo>
                <a:cubicBezTo>
                  <a:pt x="1173400" y="1692928"/>
                  <a:pt x="954103" y="2122626"/>
                  <a:pt x="610054" y="2406561"/>
                </a:cubicBezTo>
                <a:lnTo>
                  <a:pt x="586686" y="2424035"/>
                </a:lnTo>
                <a:lnTo>
                  <a:pt x="563352" y="2406586"/>
                </a:lnTo>
                <a:cubicBezTo>
                  <a:pt x="219299" y="2122648"/>
                  <a:pt x="0" y="1692946"/>
                  <a:pt x="0" y="1212024"/>
                </a:cubicBezTo>
                <a:cubicBezTo>
                  <a:pt x="0" y="731102"/>
                  <a:pt x="219299" y="301401"/>
                  <a:pt x="563352" y="1746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37"/>
          <p:cNvSpPr/>
          <p:nvPr/>
        </p:nvSpPr>
        <p:spPr>
          <a:xfrm>
            <a:off x="4797166" y="0"/>
            <a:ext cx="434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7"/>
          <p:cNvSpPr/>
          <p:nvPr/>
        </p:nvSpPr>
        <p:spPr>
          <a:xfrm>
            <a:off x="471070" y="1990699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7"/>
          <p:cNvSpPr/>
          <p:nvPr/>
        </p:nvSpPr>
        <p:spPr>
          <a:xfrm>
            <a:off x="1913095" y="1990699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n Diagram 2" showMasterSp="0">
  <p:cSld name="Venn Diagram 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8"/>
          <p:cNvSpPr/>
          <p:nvPr/>
        </p:nvSpPr>
        <p:spPr>
          <a:xfrm>
            <a:off x="1197056" y="1337310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38"/>
          <p:cNvSpPr/>
          <p:nvPr/>
        </p:nvSpPr>
        <p:spPr>
          <a:xfrm>
            <a:off x="1913095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8"/>
          <p:cNvSpPr/>
          <p:nvPr/>
        </p:nvSpPr>
        <p:spPr>
          <a:xfrm>
            <a:off x="481019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8"/>
          <p:cNvSpPr/>
          <p:nvPr/>
        </p:nvSpPr>
        <p:spPr>
          <a:xfrm>
            <a:off x="1913695" y="2669459"/>
            <a:ext cx="888840" cy="989927"/>
          </a:xfrm>
          <a:custGeom>
            <a:rect b="b" l="l" r="r" t="t"/>
            <a:pathLst>
              <a:path extrusionOk="0" h="1319902" w="1185120">
                <a:moveTo>
                  <a:pt x="592834" y="0"/>
                </a:moveTo>
                <a:lnTo>
                  <a:pt x="678712" y="71301"/>
                </a:lnTo>
                <a:cubicBezTo>
                  <a:pt x="953629" y="321170"/>
                  <a:pt x="1138263" y="668616"/>
                  <a:pt x="1177901" y="1058926"/>
                </a:cubicBezTo>
                <a:lnTo>
                  <a:pt x="1185120" y="1201902"/>
                </a:lnTo>
                <a:lnTo>
                  <a:pt x="1052874" y="1250305"/>
                </a:lnTo>
                <a:cubicBezTo>
                  <a:pt x="907452" y="1295536"/>
                  <a:pt x="752837" y="1319902"/>
                  <a:pt x="592531" y="1319902"/>
                </a:cubicBezTo>
                <a:cubicBezTo>
                  <a:pt x="392149" y="1319902"/>
                  <a:pt x="200659" y="1281830"/>
                  <a:pt x="24900" y="1212524"/>
                </a:cubicBezTo>
                <a:lnTo>
                  <a:pt x="0" y="1201361"/>
                </a:lnTo>
                <a:lnTo>
                  <a:pt x="7193" y="1058926"/>
                </a:lnTo>
                <a:cubicBezTo>
                  <a:pt x="49473" y="642595"/>
                  <a:pt x="256727" y="275034"/>
                  <a:pt x="562552" y="226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8"/>
          <p:cNvSpPr/>
          <p:nvPr/>
        </p:nvSpPr>
        <p:spPr>
          <a:xfrm>
            <a:off x="4797166" y="0"/>
            <a:ext cx="434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n Diagram 4" showMasterSp="0">
  <p:cSld name="Venn Diagram 4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/>
          <p:nvPr/>
        </p:nvSpPr>
        <p:spPr>
          <a:xfrm>
            <a:off x="1913675" y="2421315"/>
            <a:ext cx="1604879" cy="1238070"/>
          </a:xfrm>
          <a:custGeom>
            <a:rect b="b" l="l" r="r" t="t"/>
            <a:pathLst>
              <a:path extrusionOk="0" h="1650760" w="2139838">
                <a:moveTo>
                  <a:pt x="1547292" y="0"/>
                </a:moveTo>
                <a:cubicBezTo>
                  <a:pt x="1707599" y="0"/>
                  <a:pt x="1862216" y="24367"/>
                  <a:pt x="2007639" y="69598"/>
                </a:cubicBezTo>
                <a:lnTo>
                  <a:pt x="2139838" y="117984"/>
                </a:lnTo>
                <a:lnTo>
                  <a:pt x="2132617" y="260989"/>
                </a:lnTo>
                <a:cubicBezTo>
                  <a:pt x="2053341" y="1041603"/>
                  <a:pt x="1394088" y="1650760"/>
                  <a:pt x="592559" y="1650760"/>
                </a:cubicBezTo>
                <a:cubicBezTo>
                  <a:pt x="432253" y="1650760"/>
                  <a:pt x="277639" y="1626394"/>
                  <a:pt x="132217" y="1581163"/>
                </a:cubicBezTo>
                <a:lnTo>
                  <a:pt x="0" y="1532771"/>
                </a:lnTo>
                <a:lnTo>
                  <a:pt x="7221" y="1389784"/>
                </a:lnTo>
                <a:cubicBezTo>
                  <a:pt x="86497" y="609163"/>
                  <a:pt x="745756" y="0"/>
                  <a:pt x="154729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9"/>
          <p:cNvSpPr/>
          <p:nvPr/>
        </p:nvSpPr>
        <p:spPr>
          <a:xfrm>
            <a:off x="4797166" y="0"/>
            <a:ext cx="434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9"/>
          <p:cNvSpPr/>
          <p:nvPr/>
        </p:nvSpPr>
        <p:spPr>
          <a:xfrm>
            <a:off x="1197056" y="1337310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9"/>
          <p:cNvSpPr/>
          <p:nvPr/>
        </p:nvSpPr>
        <p:spPr>
          <a:xfrm>
            <a:off x="1913095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9"/>
          <p:cNvSpPr/>
          <p:nvPr/>
        </p:nvSpPr>
        <p:spPr>
          <a:xfrm>
            <a:off x="481019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n Diagram 5" showMasterSp="0">
  <p:cSld name="Venn Diagram 5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/>
          <p:nvPr/>
        </p:nvSpPr>
        <p:spPr>
          <a:xfrm>
            <a:off x="1913095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0"/>
          <p:cNvSpPr/>
          <p:nvPr/>
        </p:nvSpPr>
        <p:spPr>
          <a:xfrm>
            <a:off x="481019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0"/>
          <p:cNvSpPr/>
          <p:nvPr/>
        </p:nvSpPr>
        <p:spPr>
          <a:xfrm>
            <a:off x="1913096" y="2669620"/>
            <a:ext cx="890020" cy="1825486"/>
          </a:xfrm>
          <a:custGeom>
            <a:rect b="b" l="l" r="r" t="t"/>
            <a:pathLst>
              <a:path extrusionOk="0" h="2433982" w="1186693">
                <a:moveTo>
                  <a:pt x="593347" y="0"/>
                </a:moveTo>
                <a:lnTo>
                  <a:pt x="623342" y="22430"/>
                </a:lnTo>
                <a:cubicBezTo>
                  <a:pt x="967394" y="306367"/>
                  <a:pt x="1186693" y="736070"/>
                  <a:pt x="1186693" y="1216991"/>
                </a:cubicBezTo>
                <a:cubicBezTo>
                  <a:pt x="1186693" y="1697913"/>
                  <a:pt x="967394" y="2127615"/>
                  <a:pt x="623342" y="2411553"/>
                </a:cubicBezTo>
                <a:lnTo>
                  <a:pt x="593347" y="2433982"/>
                </a:lnTo>
                <a:lnTo>
                  <a:pt x="563352" y="2411553"/>
                </a:lnTo>
                <a:cubicBezTo>
                  <a:pt x="219299" y="2127615"/>
                  <a:pt x="0" y="1697913"/>
                  <a:pt x="0" y="1216991"/>
                </a:cubicBezTo>
                <a:cubicBezTo>
                  <a:pt x="0" y="736070"/>
                  <a:pt x="219299" y="306367"/>
                  <a:pt x="563352" y="2243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40"/>
          <p:cNvSpPr/>
          <p:nvPr/>
        </p:nvSpPr>
        <p:spPr>
          <a:xfrm>
            <a:off x="4797166" y="0"/>
            <a:ext cx="434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0"/>
          <p:cNvSpPr/>
          <p:nvPr/>
        </p:nvSpPr>
        <p:spPr>
          <a:xfrm>
            <a:off x="1197056" y="1337310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nn Diagram 3" showMasterSp="0">
  <p:cSld name="Venn Diagram 3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1"/>
          <p:cNvSpPr/>
          <p:nvPr/>
        </p:nvSpPr>
        <p:spPr>
          <a:xfrm>
            <a:off x="1197636" y="2421315"/>
            <a:ext cx="1604900" cy="1238070"/>
          </a:xfrm>
          <a:custGeom>
            <a:rect b="b" l="l" r="r" t="t"/>
            <a:pathLst>
              <a:path extrusionOk="0" h="1650760" w="2139867">
                <a:moveTo>
                  <a:pt x="592576" y="0"/>
                </a:moveTo>
                <a:cubicBezTo>
                  <a:pt x="1394112" y="0"/>
                  <a:pt x="2053371" y="609163"/>
                  <a:pt x="2132648" y="1389784"/>
                </a:cubicBezTo>
                <a:lnTo>
                  <a:pt x="2139867" y="1532760"/>
                </a:lnTo>
                <a:lnTo>
                  <a:pt x="2007621" y="1581163"/>
                </a:lnTo>
                <a:cubicBezTo>
                  <a:pt x="1862199" y="1626394"/>
                  <a:pt x="1707584" y="1650760"/>
                  <a:pt x="1547278" y="1650760"/>
                </a:cubicBezTo>
                <a:cubicBezTo>
                  <a:pt x="745749" y="1650760"/>
                  <a:pt x="86496" y="1041603"/>
                  <a:pt x="7221" y="260989"/>
                </a:cubicBezTo>
                <a:lnTo>
                  <a:pt x="0" y="117995"/>
                </a:lnTo>
                <a:lnTo>
                  <a:pt x="132229" y="69598"/>
                </a:lnTo>
                <a:cubicBezTo>
                  <a:pt x="277653" y="24367"/>
                  <a:pt x="432269" y="0"/>
                  <a:pt x="59257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/>
          <p:nvPr/>
        </p:nvSpPr>
        <p:spPr>
          <a:xfrm>
            <a:off x="4797166" y="0"/>
            <a:ext cx="43467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1"/>
          <p:cNvSpPr/>
          <p:nvPr/>
        </p:nvSpPr>
        <p:spPr>
          <a:xfrm>
            <a:off x="1197056" y="1337310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41"/>
          <p:cNvSpPr/>
          <p:nvPr/>
        </p:nvSpPr>
        <p:spPr>
          <a:xfrm>
            <a:off x="1913095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1"/>
          <p:cNvSpPr/>
          <p:nvPr/>
        </p:nvSpPr>
        <p:spPr>
          <a:xfrm>
            <a:off x="481019" y="2421315"/>
            <a:ext cx="2322000" cy="2322000"/>
          </a:xfrm>
          <a:prstGeom prst="ellipse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 Diagram 1" showMasterSp="0">
  <p:cSld name="Circle Diagram 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1850" y="1337310"/>
            <a:ext cx="2377440" cy="237744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42"/>
          <p:cNvSpPr/>
          <p:nvPr/>
        </p:nvSpPr>
        <p:spPr>
          <a:xfrm>
            <a:off x="5783580" y="1725930"/>
            <a:ext cx="571500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2766060" y="1725930"/>
            <a:ext cx="571500" cy="5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2"/>
          <p:cNvSpPr/>
          <p:nvPr/>
        </p:nvSpPr>
        <p:spPr>
          <a:xfrm>
            <a:off x="3406140" y="3825156"/>
            <a:ext cx="571500" cy="57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 Diagram 2" showMasterSp="0">
  <p:cSld name="Circle Diagram 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3280" y="1565910"/>
            <a:ext cx="2366010" cy="236601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43"/>
          <p:cNvSpPr/>
          <p:nvPr/>
        </p:nvSpPr>
        <p:spPr>
          <a:xfrm>
            <a:off x="5783580" y="1588770"/>
            <a:ext cx="571500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3"/>
          <p:cNvSpPr/>
          <p:nvPr/>
        </p:nvSpPr>
        <p:spPr>
          <a:xfrm>
            <a:off x="2766060" y="1588770"/>
            <a:ext cx="571500" cy="5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43"/>
          <p:cNvSpPr/>
          <p:nvPr/>
        </p:nvSpPr>
        <p:spPr>
          <a:xfrm>
            <a:off x="5783580" y="3360420"/>
            <a:ext cx="571500" cy="57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3"/>
          <p:cNvSpPr/>
          <p:nvPr/>
        </p:nvSpPr>
        <p:spPr>
          <a:xfrm>
            <a:off x="2766060" y="3360420"/>
            <a:ext cx="571500" cy="57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 Diagram 3" showMasterSp="0">
  <p:cSld name="Circle Diagram 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710" y="1577340"/>
            <a:ext cx="2354580" cy="23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4"/>
          <p:cNvSpPr/>
          <p:nvPr/>
        </p:nvSpPr>
        <p:spPr>
          <a:xfrm>
            <a:off x="3143250" y="1360170"/>
            <a:ext cx="571500" cy="5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4"/>
          <p:cNvSpPr/>
          <p:nvPr/>
        </p:nvSpPr>
        <p:spPr>
          <a:xfrm>
            <a:off x="5783580" y="2708548"/>
            <a:ext cx="571500" cy="57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44"/>
          <p:cNvSpPr/>
          <p:nvPr/>
        </p:nvSpPr>
        <p:spPr>
          <a:xfrm>
            <a:off x="2766060" y="2708548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4"/>
          <p:cNvSpPr/>
          <p:nvPr/>
        </p:nvSpPr>
        <p:spPr>
          <a:xfrm>
            <a:off x="5406390" y="1360170"/>
            <a:ext cx="571500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4"/>
          <p:cNvSpPr/>
          <p:nvPr/>
        </p:nvSpPr>
        <p:spPr>
          <a:xfrm>
            <a:off x="3406140" y="4064824"/>
            <a:ext cx="571500" cy="57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ircle Diagram 4" showMasterSp="0">
  <p:cSld name="Circle Diagram 4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4710" y="1668780"/>
            <a:ext cx="2354580" cy="235458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5"/>
          <p:cNvSpPr/>
          <p:nvPr/>
        </p:nvSpPr>
        <p:spPr>
          <a:xfrm>
            <a:off x="3143250" y="1417320"/>
            <a:ext cx="571500" cy="571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5"/>
          <p:cNvSpPr/>
          <p:nvPr/>
        </p:nvSpPr>
        <p:spPr>
          <a:xfrm>
            <a:off x="5783580" y="2571388"/>
            <a:ext cx="571500" cy="571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5"/>
          <p:cNvSpPr/>
          <p:nvPr/>
        </p:nvSpPr>
        <p:spPr>
          <a:xfrm>
            <a:off x="2766060" y="2571388"/>
            <a:ext cx="571500" cy="571500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/>
          <p:nvPr/>
        </p:nvSpPr>
        <p:spPr>
          <a:xfrm>
            <a:off x="5406390" y="1417320"/>
            <a:ext cx="571500" cy="571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5"/>
          <p:cNvSpPr/>
          <p:nvPr/>
        </p:nvSpPr>
        <p:spPr>
          <a:xfrm>
            <a:off x="3143250" y="3760470"/>
            <a:ext cx="571500" cy="571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5"/>
          <p:cNvSpPr/>
          <p:nvPr/>
        </p:nvSpPr>
        <p:spPr>
          <a:xfrm>
            <a:off x="5406390" y="3760470"/>
            <a:ext cx="571500" cy="571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owChart 2" showMasterSp="0">
  <p:cSld name="FlowChart 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6"/>
          <p:cNvSpPr/>
          <p:nvPr/>
        </p:nvSpPr>
        <p:spPr>
          <a:xfrm>
            <a:off x="1701798" y="1644657"/>
            <a:ext cx="26289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6"/>
          <p:cNvSpPr/>
          <p:nvPr/>
        </p:nvSpPr>
        <p:spPr>
          <a:xfrm>
            <a:off x="4711699" y="1644657"/>
            <a:ext cx="2628900" cy="1238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46"/>
          <p:cNvCxnSpPr/>
          <p:nvPr/>
        </p:nvCxnSpPr>
        <p:spPr>
          <a:xfrm>
            <a:off x="859734" y="1118153"/>
            <a:ext cx="7424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p46"/>
          <p:cNvSpPr/>
          <p:nvPr/>
        </p:nvSpPr>
        <p:spPr>
          <a:xfrm rot="5400000">
            <a:off x="4391246" y="2188021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owChart 3" showMasterSp="0">
  <p:cSld name="FlowChart 3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7"/>
          <p:cNvSpPr/>
          <p:nvPr/>
        </p:nvSpPr>
        <p:spPr>
          <a:xfrm>
            <a:off x="3448050" y="1670056"/>
            <a:ext cx="22668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7"/>
          <p:cNvSpPr/>
          <p:nvPr/>
        </p:nvSpPr>
        <p:spPr>
          <a:xfrm>
            <a:off x="6096000" y="1670056"/>
            <a:ext cx="2266800" cy="1238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47"/>
          <p:cNvSpPr/>
          <p:nvPr/>
        </p:nvSpPr>
        <p:spPr>
          <a:xfrm>
            <a:off x="800100" y="1670056"/>
            <a:ext cx="22668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47"/>
          <p:cNvCxnSpPr/>
          <p:nvPr/>
        </p:nvCxnSpPr>
        <p:spPr>
          <a:xfrm>
            <a:off x="859734" y="1118153"/>
            <a:ext cx="7424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5" name="Google Shape;225;p47"/>
          <p:cNvSpPr/>
          <p:nvPr/>
        </p:nvSpPr>
        <p:spPr>
          <a:xfrm rot="5400000">
            <a:off x="3127597" y="2213419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47"/>
          <p:cNvSpPr/>
          <p:nvPr/>
        </p:nvSpPr>
        <p:spPr>
          <a:xfrm rot="5400000">
            <a:off x="5775547" y="2213421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lowChart 4" showMasterSp="0">
  <p:cSld name="FlowChart 4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4760590" y="1670056"/>
            <a:ext cx="17718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48"/>
          <p:cNvSpPr/>
          <p:nvPr/>
        </p:nvSpPr>
        <p:spPr>
          <a:xfrm>
            <a:off x="6913240" y="1670056"/>
            <a:ext cx="1771800" cy="1238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48"/>
          <p:cNvSpPr/>
          <p:nvPr/>
        </p:nvSpPr>
        <p:spPr>
          <a:xfrm>
            <a:off x="2607940" y="1670056"/>
            <a:ext cx="17718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48"/>
          <p:cNvCxnSpPr/>
          <p:nvPr/>
        </p:nvCxnSpPr>
        <p:spPr>
          <a:xfrm>
            <a:off x="859734" y="1118153"/>
            <a:ext cx="7424400" cy="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48"/>
          <p:cNvSpPr/>
          <p:nvPr/>
        </p:nvSpPr>
        <p:spPr>
          <a:xfrm rot="5400000">
            <a:off x="4440138" y="2213419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8"/>
          <p:cNvSpPr/>
          <p:nvPr/>
        </p:nvSpPr>
        <p:spPr>
          <a:xfrm rot="5400000">
            <a:off x="6592788" y="2213421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8"/>
          <p:cNvSpPr/>
          <p:nvPr/>
        </p:nvSpPr>
        <p:spPr>
          <a:xfrm>
            <a:off x="455291" y="1670056"/>
            <a:ext cx="1771800" cy="1238100"/>
          </a:xfrm>
          <a:prstGeom prst="rect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8"/>
          <p:cNvSpPr/>
          <p:nvPr/>
        </p:nvSpPr>
        <p:spPr>
          <a:xfrm rot="5400000">
            <a:off x="2287488" y="2213419"/>
            <a:ext cx="260100" cy="151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meline" showMasterSp="0">
  <p:cSld name="Timeline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49"/>
          <p:cNvCxnSpPr/>
          <p:nvPr/>
        </p:nvCxnSpPr>
        <p:spPr>
          <a:xfrm>
            <a:off x="0" y="314325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0" name="Google Shape;240;p49"/>
          <p:cNvCxnSpPr/>
          <p:nvPr/>
        </p:nvCxnSpPr>
        <p:spPr>
          <a:xfrm rot="10800000">
            <a:off x="555373" y="1562250"/>
            <a:ext cx="0" cy="158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1" name="Google Shape;241;p49"/>
          <p:cNvSpPr/>
          <p:nvPr/>
        </p:nvSpPr>
        <p:spPr>
          <a:xfrm>
            <a:off x="286768" y="1143670"/>
            <a:ext cx="537300" cy="537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49"/>
          <p:cNvCxnSpPr/>
          <p:nvPr/>
        </p:nvCxnSpPr>
        <p:spPr>
          <a:xfrm rot="10800000">
            <a:off x="2756666" y="1562250"/>
            <a:ext cx="0" cy="158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3" name="Google Shape;243;p49"/>
          <p:cNvSpPr/>
          <p:nvPr/>
        </p:nvSpPr>
        <p:spPr>
          <a:xfrm>
            <a:off x="2488061" y="1143670"/>
            <a:ext cx="537300" cy="537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4" name="Google Shape;244;p49"/>
          <p:cNvCxnSpPr/>
          <p:nvPr/>
        </p:nvCxnSpPr>
        <p:spPr>
          <a:xfrm rot="10800000">
            <a:off x="4911221" y="1562250"/>
            <a:ext cx="0" cy="158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5" name="Google Shape;245;p49"/>
          <p:cNvSpPr/>
          <p:nvPr/>
        </p:nvSpPr>
        <p:spPr>
          <a:xfrm>
            <a:off x="4642615" y="1143670"/>
            <a:ext cx="537300" cy="537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6" name="Google Shape;246;p49"/>
          <p:cNvCxnSpPr/>
          <p:nvPr/>
        </p:nvCxnSpPr>
        <p:spPr>
          <a:xfrm rot="10800000">
            <a:off x="7157215" y="1562250"/>
            <a:ext cx="0" cy="1581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p49"/>
          <p:cNvSpPr/>
          <p:nvPr/>
        </p:nvSpPr>
        <p:spPr>
          <a:xfrm>
            <a:off x="6888610" y="1143670"/>
            <a:ext cx="537300" cy="537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Line-Left" showMasterSp="0">
  <p:cSld name="White Line-Lef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50"/>
          <p:cNvCxnSpPr/>
          <p:nvPr/>
        </p:nvCxnSpPr>
        <p:spPr>
          <a:xfrm>
            <a:off x="3755571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Categories" showMasterSp="0">
  <p:cSld name="3 Categories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1"/>
          <p:cNvSpPr/>
          <p:nvPr/>
        </p:nvSpPr>
        <p:spPr>
          <a:xfrm>
            <a:off x="289150" y="1332672"/>
            <a:ext cx="4065300" cy="114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5" name="Google Shape;255;p51"/>
          <p:cNvSpPr/>
          <p:nvPr/>
        </p:nvSpPr>
        <p:spPr>
          <a:xfrm>
            <a:off x="2533563" y="3048474"/>
            <a:ext cx="4065300" cy="1149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51"/>
          <p:cNvSpPr/>
          <p:nvPr/>
        </p:nvSpPr>
        <p:spPr>
          <a:xfrm>
            <a:off x="4789600" y="1332599"/>
            <a:ext cx="4065300" cy="11496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Categories" showMasterSp="0">
  <p:cSld name="4 Categories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2"/>
          <p:cNvSpPr/>
          <p:nvPr/>
        </p:nvSpPr>
        <p:spPr>
          <a:xfrm>
            <a:off x="289150" y="1332672"/>
            <a:ext cx="4065300" cy="1149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1" name="Google Shape;261;p52"/>
          <p:cNvSpPr/>
          <p:nvPr/>
        </p:nvSpPr>
        <p:spPr>
          <a:xfrm>
            <a:off x="289125" y="3048474"/>
            <a:ext cx="4065300" cy="1149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2" name="Google Shape;262;p52"/>
          <p:cNvSpPr/>
          <p:nvPr/>
        </p:nvSpPr>
        <p:spPr>
          <a:xfrm>
            <a:off x="4789600" y="3048334"/>
            <a:ext cx="4065300" cy="1149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3" name="Google Shape;263;p52"/>
          <p:cNvSpPr/>
          <p:nvPr/>
        </p:nvSpPr>
        <p:spPr>
          <a:xfrm>
            <a:off x="4789600" y="1332599"/>
            <a:ext cx="4065300" cy="11496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Categories" showMasterSp="0">
  <p:cSld name="5 Categories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3"/>
          <p:cNvSpPr/>
          <p:nvPr/>
        </p:nvSpPr>
        <p:spPr>
          <a:xfrm>
            <a:off x="289150" y="1332651"/>
            <a:ext cx="4065300" cy="81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p53"/>
          <p:cNvSpPr/>
          <p:nvPr/>
        </p:nvSpPr>
        <p:spPr>
          <a:xfrm>
            <a:off x="289125" y="25515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53"/>
          <p:cNvSpPr/>
          <p:nvPr/>
        </p:nvSpPr>
        <p:spPr>
          <a:xfrm>
            <a:off x="2533560" y="3839522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53"/>
          <p:cNvSpPr/>
          <p:nvPr/>
        </p:nvSpPr>
        <p:spPr>
          <a:xfrm>
            <a:off x="4789600" y="25514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53"/>
          <p:cNvSpPr/>
          <p:nvPr/>
        </p:nvSpPr>
        <p:spPr>
          <a:xfrm>
            <a:off x="4789600" y="13325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Categories" showMasterSp="0">
  <p:cSld name="6 Categories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54"/>
          <p:cNvSpPr/>
          <p:nvPr/>
        </p:nvSpPr>
        <p:spPr>
          <a:xfrm>
            <a:off x="289150" y="1332651"/>
            <a:ext cx="4065300" cy="81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6" name="Google Shape;276;p54"/>
          <p:cNvSpPr/>
          <p:nvPr/>
        </p:nvSpPr>
        <p:spPr>
          <a:xfrm>
            <a:off x="289125" y="25515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7" name="Google Shape;277;p54"/>
          <p:cNvSpPr/>
          <p:nvPr/>
        </p:nvSpPr>
        <p:spPr>
          <a:xfrm>
            <a:off x="289125" y="3839522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8" name="Google Shape;278;p54"/>
          <p:cNvSpPr/>
          <p:nvPr/>
        </p:nvSpPr>
        <p:spPr>
          <a:xfrm>
            <a:off x="4789600" y="3839522"/>
            <a:ext cx="4065300" cy="8166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9" name="Google Shape;279;p54"/>
          <p:cNvSpPr/>
          <p:nvPr/>
        </p:nvSpPr>
        <p:spPr>
          <a:xfrm>
            <a:off x="4789600" y="25514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80" name="Google Shape;280;p54"/>
          <p:cNvSpPr/>
          <p:nvPr/>
        </p:nvSpPr>
        <p:spPr>
          <a:xfrm>
            <a:off x="4789600" y="1332599"/>
            <a:ext cx="4065300" cy="8166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1" showMasterSp="0">
  <p:cSld name="Quote 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/>
          <p:nvPr>
            <p:ph idx="2" type="pic"/>
          </p:nvPr>
        </p:nvSpPr>
        <p:spPr>
          <a:xfrm>
            <a:off x="855396" y="1402772"/>
            <a:ext cx="2231700" cy="2231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83" name="Google Shape;28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55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siness Quote 1" showMasterSp="0">
  <p:cSld name="Business Quote 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56"/>
          <p:cNvCxnSpPr/>
          <p:nvPr/>
        </p:nvCxnSpPr>
        <p:spPr>
          <a:xfrm>
            <a:off x="3453715" y="847989"/>
            <a:ext cx="0" cy="34434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8" name="Google Shape;288;p56"/>
          <p:cNvSpPr/>
          <p:nvPr>
            <p:ph idx="2" type="pic"/>
          </p:nvPr>
        </p:nvSpPr>
        <p:spPr>
          <a:xfrm>
            <a:off x="894916" y="1746757"/>
            <a:ext cx="2185800" cy="16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siness Quote 2" showMasterSp="0">
  <p:cSld name="Business Quote 2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Google Shape;291;p57"/>
          <p:cNvCxnSpPr/>
          <p:nvPr/>
        </p:nvCxnSpPr>
        <p:spPr>
          <a:xfrm>
            <a:off x="3442472" y="701835"/>
            <a:ext cx="0" cy="16143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2" name="Google Shape;292;p57"/>
          <p:cNvSpPr/>
          <p:nvPr>
            <p:ph idx="2" type="pic"/>
          </p:nvPr>
        </p:nvSpPr>
        <p:spPr>
          <a:xfrm>
            <a:off x="894916" y="685949"/>
            <a:ext cx="2185800" cy="16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93" name="Google Shape;293;p57"/>
          <p:cNvCxnSpPr/>
          <p:nvPr/>
        </p:nvCxnSpPr>
        <p:spPr>
          <a:xfrm>
            <a:off x="3442472" y="2815448"/>
            <a:ext cx="0" cy="16143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4" name="Google Shape;294;p57"/>
          <p:cNvSpPr/>
          <p:nvPr>
            <p:ph idx="3" type="pic"/>
          </p:nvPr>
        </p:nvSpPr>
        <p:spPr>
          <a:xfrm>
            <a:off x="894916" y="2799561"/>
            <a:ext cx="2185800" cy="16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siness Quote 3" showMasterSp="0">
  <p:cSld name="Business Quote 3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228" y="1186815"/>
            <a:ext cx="29813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1" showMasterSp="0">
  <p:cSld name="Image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9"/>
          <p:cNvSpPr/>
          <p:nvPr>
            <p:ph idx="2" type="pic"/>
          </p:nvPr>
        </p:nvSpPr>
        <p:spPr>
          <a:xfrm>
            <a:off x="4537524" y="828675"/>
            <a:ext cx="3595800" cy="359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59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2" showMasterSp="0">
  <p:cSld name="Image_2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0"/>
          <p:cNvSpPr/>
          <p:nvPr>
            <p:ph idx="2" type="pic"/>
          </p:nvPr>
        </p:nvSpPr>
        <p:spPr>
          <a:xfrm>
            <a:off x="-1" y="0"/>
            <a:ext cx="5469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4" name="Google Shape;30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3" showMasterSp="0">
  <p:cSld name="Image_3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61"/>
          <p:cNvSpPr/>
          <p:nvPr>
            <p:ph idx="2" type="pic"/>
          </p:nvPr>
        </p:nvSpPr>
        <p:spPr>
          <a:xfrm>
            <a:off x="4577715" y="0"/>
            <a:ext cx="4566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07" name="Google Shape;307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4" showMasterSp="0">
  <p:cSld name="Image_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/>
          <p:nvPr>
            <p:ph idx="2" type="pic"/>
          </p:nvPr>
        </p:nvSpPr>
        <p:spPr>
          <a:xfrm>
            <a:off x="0" y="0"/>
            <a:ext cx="6155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0" name="Google Shape;310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5" showMasterSp="0">
  <p:cSld name="Image_5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3"/>
          <p:cNvSpPr/>
          <p:nvPr>
            <p:ph idx="2" type="pic"/>
          </p:nvPr>
        </p:nvSpPr>
        <p:spPr>
          <a:xfrm>
            <a:off x="1954530" y="0"/>
            <a:ext cx="3291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3" name="Google Shape;31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6" showMasterSp="0">
  <p:cSld name="Image_6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4"/>
          <p:cNvSpPr/>
          <p:nvPr/>
        </p:nvSpPr>
        <p:spPr>
          <a:xfrm flipH="1">
            <a:off x="165" y="-1"/>
            <a:ext cx="9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64"/>
          <p:cNvSpPr/>
          <p:nvPr>
            <p:ph idx="2" type="pic"/>
          </p:nvPr>
        </p:nvSpPr>
        <p:spPr>
          <a:xfrm>
            <a:off x="559884" y="1035341"/>
            <a:ext cx="4583700" cy="31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7" name="Google Shape;317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2191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7" showMasterSp="0">
  <p:cSld name="Image_7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65"/>
          <p:cNvSpPr/>
          <p:nvPr>
            <p:ph idx="2" type="pic"/>
          </p:nvPr>
        </p:nvSpPr>
        <p:spPr>
          <a:xfrm>
            <a:off x="3338763" y="0"/>
            <a:ext cx="58053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0" name="Google Shape;32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8" showMasterSp="0">
  <p:cSld name="Image_8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/>
          <p:nvPr>
            <p:ph idx="2" type="pic"/>
          </p:nvPr>
        </p:nvSpPr>
        <p:spPr>
          <a:xfrm>
            <a:off x="0" y="1118153"/>
            <a:ext cx="9144000" cy="40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3" name="Google Shape;323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9" showMasterSp="0">
  <p:cSld name="Image_9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7"/>
          <p:cNvSpPr/>
          <p:nvPr>
            <p:ph idx="2" type="pic"/>
          </p:nvPr>
        </p:nvSpPr>
        <p:spPr>
          <a:xfrm>
            <a:off x="1" y="1118153"/>
            <a:ext cx="3599100" cy="40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6" name="Google Shape;326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7"/>
          <p:cNvSpPr/>
          <p:nvPr>
            <p:ph idx="3" type="pic"/>
          </p:nvPr>
        </p:nvSpPr>
        <p:spPr>
          <a:xfrm>
            <a:off x="3681664" y="1118153"/>
            <a:ext cx="5462400" cy="40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10" showMasterSp="0">
  <p:cSld name="Image_10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8"/>
          <p:cNvSpPr/>
          <p:nvPr>
            <p:ph idx="2" type="pic"/>
          </p:nvPr>
        </p:nvSpPr>
        <p:spPr>
          <a:xfrm>
            <a:off x="1" y="3147333"/>
            <a:ext cx="3599100" cy="199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0" name="Google Shape;330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9596" y="150252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68"/>
          <p:cNvSpPr/>
          <p:nvPr>
            <p:ph idx="3" type="pic"/>
          </p:nvPr>
        </p:nvSpPr>
        <p:spPr>
          <a:xfrm>
            <a:off x="3681664" y="1118153"/>
            <a:ext cx="5462400" cy="40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68"/>
          <p:cNvSpPr/>
          <p:nvPr>
            <p:ph idx="4" type="pic"/>
          </p:nvPr>
        </p:nvSpPr>
        <p:spPr>
          <a:xfrm>
            <a:off x="1" y="1118152"/>
            <a:ext cx="3599100" cy="1953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_11" showMasterSp="0">
  <p:cSld name="Image_11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None/>
              <a:defRPr b="1" i="0" sz="1500" u="none" cap="none" strike="noStrike">
                <a:solidFill>
                  <a:srgbClr val="0084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ogo Slide" showMasterSp="0">
  <p:cSld name="Logo Slide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71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" name="Google Shape;34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31432" y="2385472"/>
            <a:ext cx="3081138" cy="372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947940" y="4603798"/>
            <a:ext cx="1891406" cy="2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72"/>
          <p:cNvSpPr txBox="1"/>
          <p:nvPr>
            <p:ph type="title"/>
          </p:nvPr>
        </p:nvSpPr>
        <p:spPr>
          <a:xfrm>
            <a:off x="600019" y="1312200"/>
            <a:ext cx="45672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72"/>
          <p:cNvSpPr txBox="1"/>
          <p:nvPr>
            <p:ph idx="1" type="subTitle"/>
          </p:nvPr>
        </p:nvSpPr>
        <p:spPr>
          <a:xfrm>
            <a:off x="677325" y="3080138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5" name="Google Shape;345;p72"/>
          <p:cNvSpPr txBox="1"/>
          <p:nvPr>
            <p:ph idx="2" type="subTitle"/>
          </p:nvPr>
        </p:nvSpPr>
        <p:spPr>
          <a:xfrm>
            <a:off x="677325" y="4066725"/>
            <a:ext cx="36831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500" u="none" cap="none" strike="noStrike">
                <a:solidFill>
                  <a:srgbClr val="A5A5A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6" name="Google Shape;346;p72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72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72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 showMasterSp="0">
  <p:cSld name="White-Blank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3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1" name="Google Shape;351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73"/>
          <p:cNvCxnSpPr/>
          <p:nvPr/>
        </p:nvCxnSpPr>
        <p:spPr>
          <a:xfrm>
            <a:off x="2638838" y="1088334"/>
            <a:ext cx="0" cy="29667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73"/>
          <p:cNvSpPr txBox="1"/>
          <p:nvPr>
            <p:ph idx="1" type="body"/>
          </p:nvPr>
        </p:nvSpPr>
        <p:spPr>
          <a:xfrm>
            <a:off x="3918600" y="2125013"/>
            <a:ext cx="38067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FF"/>
              </a:buClr>
              <a:buSzPts val="2100"/>
              <a:buFont typeface="Roboto"/>
              <a:buAutoNum type="arabicPeriod"/>
              <a:defRPr b="1" i="0" sz="21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55" name="Google Shape;355;p73"/>
          <p:cNvSpPr txBox="1"/>
          <p:nvPr/>
        </p:nvSpPr>
        <p:spPr>
          <a:xfrm>
            <a:off x="600019" y="1877756"/>
            <a:ext cx="17688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en" sz="3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i="0" sz="3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73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7" name="Google Shape;357;p73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 1" showMasterSp="0">
  <p:cSld name="White-Blank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4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74"/>
          <p:cNvSpPr txBox="1"/>
          <p:nvPr>
            <p:ph type="title"/>
          </p:nvPr>
        </p:nvSpPr>
        <p:spPr>
          <a:xfrm>
            <a:off x="600019" y="1877756"/>
            <a:ext cx="2556600" cy="14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74"/>
          <p:cNvSpPr txBox="1"/>
          <p:nvPr>
            <p:ph idx="1" type="body"/>
          </p:nvPr>
        </p:nvSpPr>
        <p:spPr>
          <a:xfrm>
            <a:off x="3834131" y="2125013"/>
            <a:ext cx="5114100" cy="8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99FF"/>
              </a:buClr>
              <a:buSzPts val="2100"/>
              <a:buFont typeface="Roboto"/>
              <a:buAutoNum type="arabicPeriod"/>
              <a:defRPr b="1" i="0" sz="21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rabi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alpha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Roboto"/>
              <a:buAutoNum type="romanLcPeriod"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64" name="Google Shape;364;p74"/>
          <p:cNvCxnSpPr/>
          <p:nvPr/>
        </p:nvCxnSpPr>
        <p:spPr>
          <a:xfrm>
            <a:off x="3495304" y="1088334"/>
            <a:ext cx="0" cy="2966700"/>
          </a:xfrm>
          <a:prstGeom prst="straightConnector1">
            <a:avLst/>
          </a:prstGeom>
          <a:noFill/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74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6" name="Google Shape;366;p74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 Line-Top 1" showMasterSp="0">
  <p:cSld name="Plain Slide 1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75"/>
          <p:cNvSpPr txBox="1"/>
          <p:nvPr>
            <p:ph type="title"/>
          </p:nvPr>
        </p:nvSpPr>
        <p:spPr>
          <a:xfrm>
            <a:off x="235137" y="171397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9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" name="Google Shape;370;p75"/>
          <p:cNvSpPr txBox="1"/>
          <p:nvPr>
            <p:ph idx="1" type="body"/>
          </p:nvPr>
        </p:nvSpPr>
        <p:spPr>
          <a:xfrm>
            <a:off x="268594" y="997875"/>
            <a:ext cx="76248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1" name="Google Shape;371;p75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5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p75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 Line-Top Quads 2" showMasterSp="0">
  <p:cSld name="Plain Slide 2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76"/>
          <p:cNvSpPr txBox="1"/>
          <p:nvPr>
            <p:ph idx="1" type="body"/>
          </p:nvPr>
        </p:nvSpPr>
        <p:spPr>
          <a:xfrm>
            <a:off x="268594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7" name="Google Shape;377;p76"/>
          <p:cNvSpPr txBox="1"/>
          <p:nvPr>
            <p:ph idx="2" type="body"/>
          </p:nvPr>
        </p:nvSpPr>
        <p:spPr>
          <a:xfrm>
            <a:off x="4412869" y="1001644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8" name="Google Shape;378;p76"/>
          <p:cNvSpPr txBox="1"/>
          <p:nvPr>
            <p:ph idx="3" type="body"/>
          </p:nvPr>
        </p:nvSpPr>
        <p:spPr>
          <a:xfrm>
            <a:off x="268594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9" name="Google Shape;379;p76"/>
          <p:cNvSpPr txBox="1"/>
          <p:nvPr>
            <p:ph idx="4" type="body"/>
          </p:nvPr>
        </p:nvSpPr>
        <p:spPr>
          <a:xfrm>
            <a:off x="4412869" y="3084975"/>
            <a:ext cx="34695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80" name="Google Shape;380;p76"/>
          <p:cNvSpPr txBox="1"/>
          <p:nvPr>
            <p:ph type="title"/>
          </p:nvPr>
        </p:nvSpPr>
        <p:spPr>
          <a:xfrm>
            <a:off x="235137" y="171397"/>
            <a:ext cx="75303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9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3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76"/>
          <p:cNvSpPr/>
          <p:nvPr/>
        </p:nvSpPr>
        <p:spPr>
          <a:xfrm flipH="1">
            <a:off x="109" y="-1"/>
            <a:ext cx="77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6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3" name="Google Shape;383;p76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ue Bar Text" showMasterSp="0">
  <p:cSld name="1_Blue Bar Text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7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6" name="Google Shape;386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7"/>
          <p:cNvSpPr txBox="1"/>
          <p:nvPr>
            <p:ph idx="1" type="body"/>
          </p:nvPr>
        </p:nvSpPr>
        <p:spPr>
          <a:xfrm>
            <a:off x="3743325" y="685800"/>
            <a:ext cx="49290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8" name="Google Shape;38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77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" name="Google Shape;390;p77"/>
          <p:cNvSpPr txBox="1"/>
          <p:nvPr>
            <p:ph idx="2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2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1" name="Google Shape;391;p77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77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Grey Bar text" showMasterSp="0">
  <p:cSld name="1_Grey Bar text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78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7F8F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78"/>
          <p:cNvSpPr txBox="1"/>
          <p:nvPr>
            <p:ph idx="1" type="body"/>
          </p:nvPr>
        </p:nvSpPr>
        <p:spPr>
          <a:xfrm>
            <a:off x="3743325" y="685800"/>
            <a:ext cx="49290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" name="Google Shape;398;p78"/>
          <p:cNvSpPr txBox="1"/>
          <p:nvPr>
            <p:ph idx="2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99" name="Google Shape;399;p78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78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" name="Google Shape;401;p78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ck Bar text" showMasterSp="0">
  <p:cSld name="1_Black Bar text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9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4" name="Google Shape;404;p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9"/>
          <p:cNvSpPr txBox="1"/>
          <p:nvPr>
            <p:ph idx="1" type="body"/>
          </p:nvPr>
        </p:nvSpPr>
        <p:spPr>
          <a:xfrm>
            <a:off x="3743325" y="685800"/>
            <a:ext cx="49290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" name="Google Shape;407;p79"/>
          <p:cNvSpPr txBox="1"/>
          <p:nvPr>
            <p:ph idx="2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08" name="Google Shape;408;p79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79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" name="Google Shape;410;p79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ite Bar Text" showMasterSp="0">
  <p:cSld name="1_White Bar Text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80"/>
          <p:cNvSpPr/>
          <p:nvPr/>
        </p:nvSpPr>
        <p:spPr>
          <a:xfrm>
            <a:off x="3543301" y="-1"/>
            <a:ext cx="56007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80"/>
          <p:cNvSpPr txBox="1"/>
          <p:nvPr>
            <p:ph idx="1" type="body"/>
          </p:nvPr>
        </p:nvSpPr>
        <p:spPr>
          <a:xfrm>
            <a:off x="3743325" y="685800"/>
            <a:ext cx="4929000" cy="4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•"/>
              <a:defRPr b="1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80"/>
          <p:cNvSpPr txBox="1"/>
          <p:nvPr>
            <p:ph type="title"/>
          </p:nvPr>
        </p:nvSpPr>
        <p:spPr>
          <a:xfrm>
            <a:off x="306619" y="75598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" name="Google Shape;416;p80"/>
          <p:cNvSpPr txBox="1"/>
          <p:nvPr>
            <p:ph idx="2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7" name="Google Shape;417;p80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80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-Single Word" showMasterSp="0">
  <p:cSld name="White-Single Word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81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9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22" name="Google Shape;42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81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4" name="Google Shape;424;p81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-Single Word" showMasterSp="0">
  <p:cSld name="Grey-Blank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2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7F8F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82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9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82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0" name="Google Shape;430;p82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ue-Single Word" showMasterSp="0">
  <p:cSld name="Blue-Blank_1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3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3" name="Google Shape;43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3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9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83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6" name="Google Shape;436;p83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ck-Single Word" showMasterSp="0">
  <p:cSld name="Black-Blank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4"/>
          <p:cNvSpPr/>
          <p:nvPr/>
        </p:nvSpPr>
        <p:spPr>
          <a:xfrm>
            <a:off x="-1" y="-1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84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9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84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84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n-US" showMasterSp="0">
  <p:cSld name="Non-U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85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47" name="Google Shape;447;p85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48" name="Google Shape;44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69345" y="150252"/>
            <a:ext cx="5274656" cy="5117789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85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0" name="Google Shape;450;p85"/>
          <p:cNvPicPr preferRelativeResize="0"/>
          <p:nvPr/>
        </p:nvPicPr>
        <p:blipFill rotWithShape="1">
          <a:blip r:embed="rId5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United States" showMasterSp="0">
  <p:cSld name="United States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6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54" name="Google Shape;454;p86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55" name="Google Shape;45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8818" y="769030"/>
            <a:ext cx="5502518" cy="361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86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7" name="Google Shape;457;p86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orld Map" showMasterSp="0">
  <p:cSld name="World Map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3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87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2" name="Google Shape;462;p87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63" name="Google Shape;463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4071" y="970990"/>
            <a:ext cx="6229352" cy="35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87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5" name="Google Shape;465;p87"/>
          <p:cNvPicPr preferRelativeResize="0"/>
          <p:nvPr/>
        </p:nvPicPr>
        <p:blipFill rotWithShape="1">
          <a:blip r:embed="rId5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rth American Union" showMasterSp="0">
  <p:cSld name="North American Union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8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9" name="Google Shape;469;p88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70" name="Google Shape;470;p88"/>
          <p:cNvPicPr preferRelativeResize="0"/>
          <p:nvPr/>
        </p:nvPicPr>
        <p:blipFill rotWithShape="1">
          <a:blip r:embed="rId3">
            <a:alphaModFix/>
          </a:blip>
          <a:srcRect b="7234" l="0" r="0" t="16609"/>
          <a:stretch/>
        </p:blipFill>
        <p:spPr>
          <a:xfrm>
            <a:off x="3817976" y="-1"/>
            <a:ext cx="495674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8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2" name="Google Shape;472;p88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PAC" showMasterSp="0">
  <p:cSld name="APAC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89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76" name="Google Shape;476;p89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77" name="Google Shape;47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8212" y="177539"/>
            <a:ext cx="4410634" cy="4847537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89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89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uth America" showMasterSp="0">
  <p:cSld name="South America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90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83" name="Google Shape;483;p90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84" name="Google Shape;484;p90"/>
          <p:cNvPicPr preferRelativeResize="0"/>
          <p:nvPr/>
        </p:nvPicPr>
        <p:blipFill rotWithShape="1">
          <a:blip r:embed="rId3">
            <a:alphaModFix/>
          </a:blip>
          <a:srcRect b="0" l="0" r="0" t="12296"/>
          <a:stretch/>
        </p:blipFill>
        <p:spPr>
          <a:xfrm>
            <a:off x="3523130" y="-1"/>
            <a:ext cx="4561989" cy="498761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90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6" name="Google Shape;486;p90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frica" showMasterSp="0">
  <p:cSld name="Africa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91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0" name="Google Shape;490;p91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1" name="Google Shape;491;p91"/>
          <p:cNvPicPr preferRelativeResize="0"/>
          <p:nvPr/>
        </p:nvPicPr>
        <p:blipFill rotWithShape="1">
          <a:blip r:embed="rId3">
            <a:alphaModFix/>
          </a:blip>
          <a:srcRect b="0" l="0" r="0" t="28484"/>
          <a:stretch/>
        </p:blipFill>
        <p:spPr>
          <a:xfrm>
            <a:off x="3473707" y="-2"/>
            <a:ext cx="5160383" cy="492899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91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3" name="Google Shape;493;p91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urope" showMasterSp="0">
  <p:cSld name="Europe"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92"/>
          <p:cNvSpPr/>
          <p:nvPr/>
        </p:nvSpPr>
        <p:spPr>
          <a:xfrm>
            <a:off x="8196147" y="558003"/>
            <a:ext cx="401400" cy="1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6" name="Google Shape;496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0197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92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98" name="Google Shape;498;p92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99" name="Google Shape;499;p92"/>
          <p:cNvPicPr preferRelativeResize="0"/>
          <p:nvPr/>
        </p:nvPicPr>
        <p:blipFill rotWithShape="1">
          <a:blip r:embed="rId3">
            <a:alphaModFix/>
          </a:blip>
          <a:srcRect b="41359" l="0" r="58478" t="20710"/>
          <a:stretch/>
        </p:blipFill>
        <p:spPr>
          <a:xfrm>
            <a:off x="3586163" y="591456"/>
            <a:ext cx="5557837" cy="4552044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92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1" name="Google Shape;501;p92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1" showMasterSp="0">
  <p:cSld name="Chart Slide 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93"/>
          <p:cNvSpPr/>
          <p:nvPr/>
        </p:nvSpPr>
        <p:spPr>
          <a:xfrm>
            <a:off x="5600700" y="-1"/>
            <a:ext cx="3543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93"/>
          <p:cNvSpPr txBox="1"/>
          <p:nvPr>
            <p:ph idx="1" type="subTitle"/>
          </p:nvPr>
        </p:nvSpPr>
        <p:spPr>
          <a:xfrm>
            <a:off x="5889375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2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93"/>
          <p:cNvSpPr txBox="1"/>
          <p:nvPr>
            <p:ph type="title"/>
          </p:nvPr>
        </p:nvSpPr>
        <p:spPr>
          <a:xfrm>
            <a:off x="5889375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7" name="Google Shape;507;p93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8" name="Google Shape;508;p93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2" showMasterSp="0">
  <p:cSld name="Chart Slide 2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4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4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2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4" name="Google Shape;514;p94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5" name="Google Shape;515;p94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6" name="Google Shape;516;p94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3" showMasterSp="0">
  <p:cSld name="Chart Slide 3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95"/>
          <p:cNvSpPr txBox="1"/>
          <p:nvPr>
            <p:ph idx="1" type="subTitle"/>
          </p:nvPr>
        </p:nvSpPr>
        <p:spPr>
          <a:xfrm>
            <a:off x="5411687" y="2699006"/>
            <a:ext cx="33213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1" name="Google Shape;521;p95"/>
          <p:cNvSpPr txBox="1"/>
          <p:nvPr>
            <p:ph type="title"/>
          </p:nvPr>
        </p:nvSpPr>
        <p:spPr>
          <a:xfrm>
            <a:off x="5411681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99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0099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95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3" name="Google Shape;523;p95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4" showMasterSp="0">
  <p:cSld name="Chart Slide 4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96"/>
          <p:cNvSpPr txBox="1"/>
          <p:nvPr>
            <p:ph type="title"/>
          </p:nvPr>
        </p:nvSpPr>
        <p:spPr>
          <a:xfrm>
            <a:off x="306619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8" name="Google Shape;528;p96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9" name="Google Shape;529;p96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0" name="Google Shape;530;p96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5" showMasterSp="0">
  <p:cSld name="Chart Slide 5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97"/>
          <p:cNvSpPr txBox="1"/>
          <p:nvPr>
            <p:ph type="title"/>
          </p:nvPr>
        </p:nvSpPr>
        <p:spPr>
          <a:xfrm>
            <a:off x="225825" y="181256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97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p97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Slide 6" showMasterSp="0">
  <p:cSld name="Chart Slide 6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8"/>
          <p:cNvSpPr txBox="1"/>
          <p:nvPr>
            <p:ph type="title"/>
          </p:nvPr>
        </p:nvSpPr>
        <p:spPr>
          <a:xfrm>
            <a:off x="225825" y="181256"/>
            <a:ext cx="7689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98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2" name="Google Shape;542;p98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White Text 1 " showMasterSp="0">
  <p:cSld name="1_Blue Bar Text_1_1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99"/>
          <p:cNvSpPr txBox="1"/>
          <p:nvPr>
            <p:ph type="title"/>
          </p:nvPr>
        </p:nvSpPr>
        <p:spPr>
          <a:xfrm>
            <a:off x="306619" y="813131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7" name="Google Shape;547;p99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8" name="Google Shape;548;p99"/>
          <p:cNvSpPr txBox="1"/>
          <p:nvPr>
            <p:ph idx="2" type="subTitle"/>
          </p:nvPr>
        </p:nvSpPr>
        <p:spPr>
          <a:xfrm>
            <a:off x="5488200" y="69883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9" name="Google Shape;549;p99"/>
          <p:cNvSpPr txBox="1"/>
          <p:nvPr>
            <p:ph idx="3" type="subTitle"/>
          </p:nvPr>
        </p:nvSpPr>
        <p:spPr>
          <a:xfrm>
            <a:off x="5488200" y="110788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0" name="Google Shape;550;p99"/>
          <p:cNvSpPr txBox="1"/>
          <p:nvPr>
            <p:ph idx="4" type="subTitle"/>
          </p:nvPr>
        </p:nvSpPr>
        <p:spPr>
          <a:xfrm>
            <a:off x="5488200" y="193451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1" name="Google Shape;551;p99"/>
          <p:cNvSpPr txBox="1"/>
          <p:nvPr>
            <p:ph idx="5" type="subTitle"/>
          </p:nvPr>
        </p:nvSpPr>
        <p:spPr>
          <a:xfrm>
            <a:off x="5488200" y="234356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2" name="Google Shape;552;p99"/>
          <p:cNvSpPr txBox="1"/>
          <p:nvPr>
            <p:ph idx="6" type="subTitle"/>
          </p:nvPr>
        </p:nvSpPr>
        <p:spPr>
          <a:xfrm>
            <a:off x="5488200" y="324622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3" name="Google Shape;553;p99"/>
          <p:cNvSpPr txBox="1"/>
          <p:nvPr>
            <p:ph idx="7" type="subTitle"/>
          </p:nvPr>
        </p:nvSpPr>
        <p:spPr>
          <a:xfrm>
            <a:off x="5488200" y="365527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54" name="Google Shape;554;p99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" name="Google Shape;555;p99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1" y="4942706"/>
            <a:ext cx="657469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Grey Bar text 1" showMasterSp="0">
  <p:cSld name="1_Grey Bar text_1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0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7F8FA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8" name="Google Shape;558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100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1" name="Google Shape;561;p100"/>
          <p:cNvSpPr txBox="1"/>
          <p:nvPr>
            <p:ph idx="2" type="subTitle"/>
          </p:nvPr>
        </p:nvSpPr>
        <p:spPr>
          <a:xfrm>
            <a:off x="5488200" y="69883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2" name="Google Shape;562;p100"/>
          <p:cNvSpPr txBox="1"/>
          <p:nvPr>
            <p:ph idx="3" type="subTitle"/>
          </p:nvPr>
        </p:nvSpPr>
        <p:spPr>
          <a:xfrm>
            <a:off x="5488200" y="110788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3" name="Google Shape;563;p100"/>
          <p:cNvSpPr txBox="1"/>
          <p:nvPr>
            <p:ph idx="4" type="subTitle"/>
          </p:nvPr>
        </p:nvSpPr>
        <p:spPr>
          <a:xfrm>
            <a:off x="5488200" y="193451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4" name="Google Shape;564;p100"/>
          <p:cNvSpPr txBox="1"/>
          <p:nvPr>
            <p:ph idx="5" type="subTitle"/>
          </p:nvPr>
        </p:nvSpPr>
        <p:spPr>
          <a:xfrm>
            <a:off x="5488200" y="234356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5" name="Google Shape;565;p100"/>
          <p:cNvSpPr txBox="1"/>
          <p:nvPr>
            <p:ph idx="6" type="subTitle"/>
          </p:nvPr>
        </p:nvSpPr>
        <p:spPr>
          <a:xfrm>
            <a:off x="5488200" y="324622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6" name="Google Shape;566;p100"/>
          <p:cNvSpPr txBox="1"/>
          <p:nvPr>
            <p:ph idx="7" type="subTitle"/>
          </p:nvPr>
        </p:nvSpPr>
        <p:spPr>
          <a:xfrm>
            <a:off x="5488200" y="365527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7" name="Google Shape;567;p100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100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9" name="Google Shape;569;p100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ue Bar Text 1" showMasterSp="0">
  <p:cSld name="1_Blue Bar Text_1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1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2" name="Google Shape;572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45275" y="142384"/>
            <a:ext cx="350920" cy="35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1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i="0" sz="1200" u="none" cap="none" strike="noStrike">
                <a:solidFill>
                  <a:srgbClr val="FFFFFF"/>
                </a:solidFill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5" name="Google Shape;575;p101"/>
          <p:cNvSpPr txBox="1"/>
          <p:nvPr>
            <p:ph idx="2" type="subTitle"/>
          </p:nvPr>
        </p:nvSpPr>
        <p:spPr>
          <a:xfrm>
            <a:off x="5488200" y="69883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6" name="Google Shape;576;p101"/>
          <p:cNvSpPr txBox="1"/>
          <p:nvPr>
            <p:ph idx="3" type="subTitle"/>
          </p:nvPr>
        </p:nvSpPr>
        <p:spPr>
          <a:xfrm>
            <a:off x="5488200" y="110788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7" name="Google Shape;577;p101"/>
          <p:cNvSpPr txBox="1"/>
          <p:nvPr>
            <p:ph idx="4" type="subTitle"/>
          </p:nvPr>
        </p:nvSpPr>
        <p:spPr>
          <a:xfrm>
            <a:off x="5488200" y="193451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8" name="Google Shape;578;p101"/>
          <p:cNvSpPr txBox="1"/>
          <p:nvPr>
            <p:ph idx="5" type="subTitle"/>
          </p:nvPr>
        </p:nvSpPr>
        <p:spPr>
          <a:xfrm>
            <a:off x="5488200" y="234356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79" name="Google Shape;579;p101"/>
          <p:cNvSpPr txBox="1"/>
          <p:nvPr>
            <p:ph idx="6" type="subTitle"/>
          </p:nvPr>
        </p:nvSpPr>
        <p:spPr>
          <a:xfrm>
            <a:off x="5488200" y="324622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0" name="Google Shape;580;p101"/>
          <p:cNvSpPr txBox="1"/>
          <p:nvPr>
            <p:ph idx="7" type="subTitle"/>
          </p:nvPr>
        </p:nvSpPr>
        <p:spPr>
          <a:xfrm>
            <a:off x="5488200" y="365527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1" name="Google Shape;581;p101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2" name="Google Shape;582;p101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3" name="Google Shape;583;p101"/>
          <p:cNvPicPr preferRelativeResize="0"/>
          <p:nvPr/>
        </p:nvPicPr>
        <p:blipFill rotWithShape="1">
          <a:blip r:embed="rId4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ck Bar text 1" showMasterSp="0">
  <p:cSld name="1_Black Bar text_1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2"/>
          <p:cNvSpPr/>
          <p:nvPr/>
        </p:nvSpPr>
        <p:spPr>
          <a:xfrm>
            <a:off x="0" y="-1"/>
            <a:ext cx="35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6" name="Google Shape;586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6453" y="258081"/>
            <a:ext cx="295274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02"/>
          <p:cNvSpPr txBox="1"/>
          <p:nvPr>
            <p:ph idx="1" type="subTitle"/>
          </p:nvPr>
        </p:nvSpPr>
        <p:spPr>
          <a:xfrm>
            <a:off x="306619" y="2699006"/>
            <a:ext cx="2808900" cy="1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8" name="Google Shape;588;p102"/>
          <p:cNvSpPr txBox="1"/>
          <p:nvPr>
            <p:ph idx="2" type="subTitle"/>
          </p:nvPr>
        </p:nvSpPr>
        <p:spPr>
          <a:xfrm>
            <a:off x="5488200" y="69883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9" name="Google Shape;589;p102"/>
          <p:cNvSpPr txBox="1"/>
          <p:nvPr>
            <p:ph idx="3" type="subTitle"/>
          </p:nvPr>
        </p:nvSpPr>
        <p:spPr>
          <a:xfrm>
            <a:off x="5488200" y="1107881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0" name="Google Shape;590;p102"/>
          <p:cNvSpPr txBox="1"/>
          <p:nvPr>
            <p:ph idx="4" type="subTitle"/>
          </p:nvPr>
        </p:nvSpPr>
        <p:spPr>
          <a:xfrm>
            <a:off x="5488200" y="193451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1" name="Google Shape;591;p102"/>
          <p:cNvSpPr txBox="1"/>
          <p:nvPr>
            <p:ph idx="5" type="subTitle"/>
          </p:nvPr>
        </p:nvSpPr>
        <p:spPr>
          <a:xfrm>
            <a:off x="5488200" y="2343563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2" name="Google Shape;592;p102"/>
          <p:cNvSpPr txBox="1"/>
          <p:nvPr>
            <p:ph idx="6" type="subTitle"/>
          </p:nvPr>
        </p:nvSpPr>
        <p:spPr>
          <a:xfrm>
            <a:off x="5488200" y="324622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3" name="Google Shape;593;p102"/>
          <p:cNvSpPr txBox="1"/>
          <p:nvPr>
            <p:ph idx="7" type="subTitle"/>
          </p:nvPr>
        </p:nvSpPr>
        <p:spPr>
          <a:xfrm>
            <a:off x="5488200" y="3655275"/>
            <a:ext cx="3293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94" name="Google Shape;594;p102"/>
          <p:cNvSpPr txBox="1"/>
          <p:nvPr>
            <p:ph type="title"/>
          </p:nvPr>
        </p:nvSpPr>
        <p:spPr>
          <a:xfrm>
            <a:off x="306619" y="765600"/>
            <a:ext cx="28518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2400" u="none" cap="none" strike="noStrik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102"/>
          <p:cNvSpPr txBox="1"/>
          <p:nvPr/>
        </p:nvSpPr>
        <p:spPr>
          <a:xfrm>
            <a:off x="789649" y="4822379"/>
            <a:ext cx="26604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Confidential.</a:t>
            </a:r>
            <a:r>
              <a:rPr lang="en"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©2018 DataRobot, Inc. – All rights reserved</a:t>
            </a:r>
            <a:endParaRPr sz="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6" name="Google Shape;596;p102"/>
          <p:cNvPicPr preferRelativeResize="0"/>
          <p:nvPr/>
        </p:nvPicPr>
        <p:blipFill rotWithShape="1">
          <a:blip r:embed="rId3">
            <a:alphaModFix/>
          </a:blip>
          <a:srcRect b="0" l="15311" r="0" t="0"/>
          <a:stretch/>
        </p:blipFill>
        <p:spPr>
          <a:xfrm>
            <a:off x="131540" y="4942706"/>
            <a:ext cx="657394" cy="9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5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7.xml"/><Relationship Id="rId42" Type="http://schemas.openxmlformats.org/officeDocument/2006/relationships/slideLayout" Target="../slideLayouts/slideLayout109.xml"/><Relationship Id="rId41" Type="http://schemas.openxmlformats.org/officeDocument/2006/relationships/slideLayout" Target="../slideLayouts/slideLayout108.xml"/><Relationship Id="rId44" Type="http://schemas.openxmlformats.org/officeDocument/2006/relationships/slideLayout" Target="../slideLayouts/slideLayout111.xml"/><Relationship Id="rId43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3.xml"/><Relationship Id="rId45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9.xml"/><Relationship Id="rId3" Type="http://schemas.openxmlformats.org/officeDocument/2006/relationships/slideLayout" Target="../slideLayouts/slideLayout70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47" Type="http://schemas.openxmlformats.org/officeDocument/2006/relationships/theme" Target="../theme/theme4.xml"/><Relationship Id="rId5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99.xml"/><Relationship Id="rId35" Type="http://schemas.openxmlformats.org/officeDocument/2006/relationships/slideLayout" Target="../slideLayouts/slideLayout102.xml"/><Relationship Id="rId34" Type="http://schemas.openxmlformats.org/officeDocument/2006/relationships/slideLayout" Target="../slideLayouts/slideLayout101.xml"/><Relationship Id="rId37" Type="http://schemas.openxmlformats.org/officeDocument/2006/relationships/slideLayout" Target="../slideLayouts/slideLayout104.xml"/><Relationship Id="rId36" Type="http://schemas.openxmlformats.org/officeDocument/2006/relationships/slideLayout" Target="../slideLayouts/slideLayout103.xml"/><Relationship Id="rId39" Type="http://schemas.openxmlformats.org/officeDocument/2006/relationships/slideLayout" Target="../slideLayouts/slideLayout106.xml"/><Relationship Id="rId38" Type="http://schemas.openxmlformats.org/officeDocument/2006/relationships/slideLayout" Target="../slideLayouts/slideLayout105.xml"/><Relationship Id="rId20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88.xml"/><Relationship Id="rId24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92.xml"/><Relationship Id="rId28" Type="http://schemas.openxmlformats.org/officeDocument/2006/relationships/slideLayout" Target="../slideLayouts/slideLayout95.xml"/><Relationship Id="rId27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ource Sans Pro"/>
              <a:buNone/>
              <a:defRPr b="1" i="0" sz="33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Roboto"/>
              <a:buNone/>
              <a:defRPr b="1" i="0" sz="3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" name="Google Shape;337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"/>
              <a:buChar char="•"/>
              <a:defRPr b="1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1500"/>
              <a:buFont typeface="Roboto"/>
              <a:buChar char="•"/>
              <a:defRPr b="0"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•"/>
              <a:defRPr b="0" i="0" sz="1200" u="none" cap="none" strike="noStrike"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  <p:sldLayoutId id="2147483757" r:id="rId43"/>
    <p:sldLayoutId id="2147483758" r:id="rId44"/>
    <p:sldLayoutId id="2147483759" r:id="rId45"/>
    <p:sldLayoutId id="2147483760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4.png"/><Relationship Id="rId5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lmcinnes/umap/blob/master/doc/clustering.rst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datarobot/adv_dru_api/blob/master/R/clustering_pe.R" TargetMode="External"/><Relationship Id="rId4" Type="http://schemas.openxmlformats.org/officeDocument/2006/relationships/hyperlink" Target="https://datarobot.slack.com/files/UG9KH3K6Z/FMAEGG2BW/umap_explanaiton_clustering.r" TargetMode="External"/><Relationship Id="rId5" Type="http://schemas.openxmlformats.org/officeDocument/2006/relationships/hyperlink" Target="https://github.com/datarobot/data-science-scripts/blob/master/chandler/Cluster_prediciton_explanations_UMAP_HDBSCAN_nba.ipyn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comments" Target="../comments/comment1.xml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hyperlink" Target="https://www.bankofengland.co.uk/-/media/boe/files/working-paper/2019/machine-learning-explainability-in-finance-an-application-to-default-risk-analysis.pdf?la=en&amp;hash=692E8FD8550DFBF5394A35394C00B1152DAFCC9E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3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hyperlink" Target="https://arxiv.org/pdf/1802.03888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2.png"/><Relationship Id="rId4" Type="http://schemas.openxmlformats.org/officeDocument/2006/relationships/hyperlink" Target="https://arxiv.org/pdf/1905.04610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presentation/d/182JF86IZh8V8-fZBNcpCtWQXdO4jC-k6TN9R97jkuPE/edit#slide=id.g2c4f44a58c_0_0" TargetMode="External"/><Relationship Id="rId4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2YQw3nlLKuQ" TargetMode="External"/><Relationship Id="rId4" Type="http://schemas.openxmlformats.org/officeDocument/2006/relationships/image" Target="../media/image4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17"/>
          <p:cNvSpPr txBox="1"/>
          <p:nvPr>
            <p:ph type="title"/>
          </p:nvPr>
        </p:nvSpPr>
        <p:spPr>
          <a:xfrm>
            <a:off x="176506" y="1031188"/>
            <a:ext cx="8169600" cy="12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Explanation Insights (with Clustering)</a:t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highlight>
                  <a:srgbClr val="FF0000"/>
                </a:highlight>
              </a:rPr>
              <a:t>**DATAROBOT INTERNAL USE**</a:t>
            </a:r>
            <a:endParaRPr sz="36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highlight>
                <a:srgbClr val="FF00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0000"/>
                </a:highlight>
              </a:rPr>
              <a:t>Its ok to share the idea and some slides with customers, but we have spent a lot of time building these methods and don’t want our competitors to learn from our experience -- so use your judgement in sharing the slides --  Our work is a year ahead of academic/industry and other competitors at this point.</a:t>
            </a:r>
            <a:endParaRPr sz="1800">
              <a:highlight>
                <a:srgbClr val="FF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26"/>
          <p:cNvSpPr/>
          <p:nvPr/>
        </p:nvSpPr>
        <p:spPr>
          <a:xfrm>
            <a:off x="114150" y="213775"/>
            <a:ext cx="84525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1" name="Google Shape;811;p126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Why not just Cluster? . .  Why Explanations?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2" name="Google Shape;812;p126"/>
          <p:cNvSpPr txBox="1"/>
          <p:nvPr/>
        </p:nvSpPr>
        <p:spPr>
          <a:xfrm>
            <a:off x="417868" y="1339550"/>
            <a:ext cx="31266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Broad Customer Segments Are No Longer Best Practice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13" name="Google Shape;81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450" y="1326475"/>
            <a:ext cx="4551151" cy="255945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26"/>
          <p:cNvSpPr/>
          <p:nvPr/>
        </p:nvSpPr>
        <p:spPr>
          <a:xfrm>
            <a:off x="114150" y="1512375"/>
            <a:ext cx="4184100" cy="16548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15" name="Google Shape;815;p126"/>
          <p:cNvSpPr txBox="1"/>
          <p:nvPr/>
        </p:nvSpPr>
        <p:spPr>
          <a:xfrm>
            <a:off x="114150" y="1440100"/>
            <a:ext cx="713700" cy="1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ISSUES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16" name="Google Shape;816;p126"/>
          <p:cNvSpPr txBox="1"/>
          <p:nvPr/>
        </p:nvSpPr>
        <p:spPr>
          <a:xfrm>
            <a:off x="132401" y="1634200"/>
            <a:ext cx="40371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Selecting a clustering method - not clear which clustering method is 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preferable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Difficulty of dealing with high cardinality data and text data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science clustering typically weights all the features equally, including features that are of little relevance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is not connected to the underlying use case, such as identifying customers most likely to purchase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7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27"/>
          <p:cNvSpPr/>
          <p:nvPr/>
        </p:nvSpPr>
        <p:spPr>
          <a:xfrm>
            <a:off x="117825" y="1374000"/>
            <a:ext cx="4184100" cy="15825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3" name="Google Shape;823;p127"/>
          <p:cNvSpPr txBox="1"/>
          <p:nvPr/>
        </p:nvSpPr>
        <p:spPr>
          <a:xfrm>
            <a:off x="188800" y="1276425"/>
            <a:ext cx="6408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WHAT?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4" name="Google Shape;824;p127"/>
          <p:cNvSpPr/>
          <p:nvPr/>
        </p:nvSpPr>
        <p:spPr>
          <a:xfrm>
            <a:off x="114150" y="213775"/>
            <a:ext cx="84525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25" name="Google Shape;825;p127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Explanation Clustering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26" name="Google Shape;826;p127"/>
          <p:cNvSpPr txBox="1"/>
          <p:nvPr/>
        </p:nvSpPr>
        <p:spPr>
          <a:xfrm>
            <a:off x="291726" y="1491550"/>
            <a:ext cx="3846900" cy="16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Explanation clustering groups predictions with similar explanations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Once groups are identified, it’s possible to: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Explain groups with high or low predictive probabilities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different critical features that define groups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Provides a way to summarize data by using cluster centers as representatives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27"/>
          <p:cNvPicPr preferRelativeResize="0"/>
          <p:nvPr/>
        </p:nvPicPr>
        <p:blipFill rotWithShape="1">
          <a:blip r:embed="rId3">
            <a:alphaModFix/>
          </a:blip>
          <a:srcRect b="0" l="0" r="1758" t="0"/>
          <a:stretch/>
        </p:blipFill>
        <p:spPr>
          <a:xfrm>
            <a:off x="4826050" y="3105150"/>
            <a:ext cx="3872100" cy="19161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27"/>
          <p:cNvSpPr/>
          <p:nvPr/>
        </p:nvSpPr>
        <p:spPr>
          <a:xfrm>
            <a:off x="7080875" y="194657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27"/>
          <p:cNvSpPr/>
          <p:nvPr/>
        </p:nvSpPr>
        <p:spPr>
          <a:xfrm>
            <a:off x="4807800" y="1395501"/>
            <a:ext cx="3924300" cy="1727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0" name="Google Shape;830;p127"/>
          <p:cNvSpPr txBox="1"/>
          <p:nvPr/>
        </p:nvSpPr>
        <p:spPr>
          <a:xfrm>
            <a:off x="4875525" y="1298450"/>
            <a:ext cx="856800" cy="1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EXAMPLE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31" name="Google Shape;831;p127"/>
          <p:cNvSpPr txBox="1"/>
          <p:nvPr/>
        </p:nvSpPr>
        <p:spPr>
          <a:xfrm>
            <a:off x="4826050" y="1517325"/>
            <a:ext cx="3872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were predicting who would likely graduate from college, there are lots of relevant features . . . personal details, music preferences, eating preferences, favorite websites .  . .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clustering, it would use all this information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explanation clustering, only the relevant columns for each row from the model (past high school grades, activities, SAT) would be used in creating the final set of clusters.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27"/>
          <p:cNvSpPr/>
          <p:nvPr/>
        </p:nvSpPr>
        <p:spPr>
          <a:xfrm>
            <a:off x="117825" y="3322050"/>
            <a:ext cx="4184100" cy="1727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33" name="Google Shape;833;p127"/>
          <p:cNvSpPr txBox="1"/>
          <p:nvPr/>
        </p:nvSpPr>
        <p:spPr>
          <a:xfrm>
            <a:off x="291725" y="3484475"/>
            <a:ext cx="38469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Clustering offers a way to summarize general patterns present in the prediction explanations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Traditional distance metrics has trouble accounting for different units for features, high cardinality features, or text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Traditional clustering doesn’t know which are the most relevant features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Explanations offer standardized units and an ordering of features by row for what is relevant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succinctly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summarizes a prediction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27"/>
          <p:cNvSpPr txBox="1"/>
          <p:nvPr/>
        </p:nvSpPr>
        <p:spPr>
          <a:xfrm>
            <a:off x="188795" y="3247982"/>
            <a:ext cx="10368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ADVANTAGES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8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Explanation Clustering Methodology</a:t>
            </a:r>
            <a:endParaRPr sz="4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29"/>
          <p:cNvSpPr/>
          <p:nvPr/>
        </p:nvSpPr>
        <p:spPr>
          <a:xfrm>
            <a:off x="2387225" y="1995100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29"/>
          <p:cNvSpPr/>
          <p:nvPr/>
        </p:nvSpPr>
        <p:spPr>
          <a:xfrm>
            <a:off x="144125" y="3500225"/>
            <a:ext cx="3924300" cy="10965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7" name="Google Shape;847;p129"/>
          <p:cNvSpPr txBox="1"/>
          <p:nvPr/>
        </p:nvSpPr>
        <p:spPr>
          <a:xfrm>
            <a:off x="211848" y="3403175"/>
            <a:ext cx="1004400" cy="1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METHOD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48" name="Google Shape;848;p129"/>
          <p:cNvSpPr/>
          <p:nvPr/>
        </p:nvSpPr>
        <p:spPr>
          <a:xfrm>
            <a:off x="114150" y="213775"/>
            <a:ext cx="84525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9" name="Google Shape;849;p129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Explanation Clustering Approach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0" name="Google Shape;850;p129"/>
          <p:cNvSpPr txBox="1"/>
          <p:nvPr/>
        </p:nvSpPr>
        <p:spPr>
          <a:xfrm>
            <a:off x="162375" y="3622050"/>
            <a:ext cx="38721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the getting explanations for a dataset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a clustering algorithm on the explanations to group them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 the cluster labels back to the dataset to the get characteristics of each cluster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1" name="Google Shape;851;p129"/>
          <p:cNvPicPr preferRelativeResize="0"/>
          <p:nvPr/>
        </p:nvPicPr>
        <p:blipFill rotWithShape="1">
          <a:blip r:embed="rId3">
            <a:alphaModFix/>
          </a:blip>
          <a:srcRect b="0" l="0" r="1758" t="0"/>
          <a:stretch/>
        </p:blipFill>
        <p:spPr>
          <a:xfrm>
            <a:off x="4268025" y="1739125"/>
            <a:ext cx="4875969" cy="241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29"/>
          <p:cNvSpPr/>
          <p:nvPr/>
        </p:nvSpPr>
        <p:spPr>
          <a:xfrm>
            <a:off x="2417200" y="1856650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29"/>
          <p:cNvSpPr/>
          <p:nvPr/>
        </p:nvSpPr>
        <p:spPr>
          <a:xfrm>
            <a:off x="144120" y="1305563"/>
            <a:ext cx="3924300" cy="15525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54" name="Google Shape;854;p129"/>
          <p:cNvSpPr txBox="1"/>
          <p:nvPr/>
        </p:nvSpPr>
        <p:spPr>
          <a:xfrm>
            <a:off x="211850" y="1208525"/>
            <a:ext cx="1266600" cy="19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ASSUMPTIONS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55" name="Google Shape;855;p129"/>
          <p:cNvSpPr txBox="1"/>
          <p:nvPr/>
        </p:nvSpPr>
        <p:spPr>
          <a:xfrm>
            <a:off x="162375" y="1427400"/>
            <a:ext cx="38721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with a predictive model and a dataset to be explained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Clustering is conducted on the features that explain the predicted values (explanations)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▪"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differs from unsupervised clustering, because we are using the explanations as the basis for clustering, rather than the dataset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0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130"/>
          <p:cNvSpPr/>
          <p:nvPr/>
        </p:nvSpPr>
        <p:spPr>
          <a:xfrm>
            <a:off x="117825" y="1374000"/>
            <a:ext cx="3927600" cy="8622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2" name="Google Shape;862;p130"/>
          <p:cNvSpPr txBox="1"/>
          <p:nvPr/>
        </p:nvSpPr>
        <p:spPr>
          <a:xfrm>
            <a:off x="188801" y="1276425"/>
            <a:ext cx="19008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FLATTEN EXPLANATIONS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3" name="Google Shape;863;p130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4" name="Google Shape;864;p130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oboto Condensed"/>
              <a:buAutoNum type="arabicPeriod"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Flatten the explanations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65" name="Google Shape;865;p130"/>
          <p:cNvSpPr txBox="1"/>
          <p:nvPr/>
        </p:nvSpPr>
        <p:spPr>
          <a:xfrm>
            <a:off x="291725" y="1491550"/>
            <a:ext cx="3612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first step is to flatten explanations, so each feature is a column with the value for that datapoint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Varying feature list and number of explanations will affect the flattened dataset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6" name="Google Shape;86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25" y="2420900"/>
            <a:ext cx="4082732" cy="1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574" y="2420900"/>
            <a:ext cx="4118189" cy="1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30"/>
          <p:cNvSpPr/>
          <p:nvPr/>
        </p:nvSpPr>
        <p:spPr>
          <a:xfrm>
            <a:off x="4831875" y="1385599"/>
            <a:ext cx="3927600" cy="731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69" name="Google Shape;869;p130"/>
          <p:cNvSpPr txBox="1"/>
          <p:nvPr/>
        </p:nvSpPr>
        <p:spPr>
          <a:xfrm>
            <a:off x="4902850" y="1288050"/>
            <a:ext cx="10698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RATIONALE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0" name="Google Shape;870;p130"/>
          <p:cNvSpPr txBox="1"/>
          <p:nvPr/>
        </p:nvSpPr>
        <p:spPr>
          <a:xfrm>
            <a:off x="5005775" y="1503164"/>
            <a:ext cx="36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Possible to evaluate each datapoint on the basis of the explanations used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Serve as the dataset used for clustering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30"/>
          <p:cNvSpPr/>
          <p:nvPr/>
        </p:nvSpPr>
        <p:spPr>
          <a:xfrm rot="10800000">
            <a:off x="4250163" y="3086934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1"/>
          <p:cNvSpPr/>
          <p:nvPr/>
        </p:nvSpPr>
        <p:spPr>
          <a:xfrm>
            <a:off x="2404888" y="42439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31"/>
          <p:cNvSpPr/>
          <p:nvPr/>
        </p:nvSpPr>
        <p:spPr>
          <a:xfrm>
            <a:off x="117825" y="1374000"/>
            <a:ext cx="3927600" cy="11070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78" name="Google Shape;878;p131"/>
          <p:cNvSpPr txBox="1"/>
          <p:nvPr/>
        </p:nvSpPr>
        <p:spPr>
          <a:xfrm>
            <a:off x="188800" y="1276425"/>
            <a:ext cx="16134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CREATE EMBEDDINGS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79" name="Google Shape;879;p131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0" name="Google Shape;880;p131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2. Create Explanation Embeddings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1" name="Google Shape;881;p131"/>
          <p:cNvSpPr txBox="1"/>
          <p:nvPr/>
        </p:nvSpPr>
        <p:spPr>
          <a:xfrm>
            <a:off x="291725" y="1491550"/>
            <a:ext cx="36123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Reduce the dimensionality of the clusters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Our recommendation is Uniform Manifold Approximation and Projection (UMAP), but TSNE or PCA could be used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You may skip embeddings and go directly to clustering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2" name="Google Shape;8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12" y="2619200"/>
            <a:ext cx="4118189" cy="167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31"/>
          <p:cNvSpPr/>
          <p:nvPr/>
        </p:nvSpPr>
        <p:spPr>
          <a:xfrm>
            <a:off x="4831875" y="1385600"/>
            <a:ext cx="3927600" cy="9150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84" name="Google Shape;884;p131"/>
          <p:cNvSpPr txBox="1"/>
          <p:nvPr/>
        </p:nvSpPr>
        <p:spPr>
          <a:xfrm>
            <a:off x="4902850" y="1288050"/>
            <a:ext cx="8820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VISUALIZE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85" name="Google Shape;885;p131"/>
          <p:cNvSpPr txBox="1"/>
          <p:nvPr/>
        </p:nvSpPr>
        <p:spPr>
          <a:xfrm>
            <a:off x="5005775" y="1503164"/>
            <a:ext cx="36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 2D embedding allows for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visualization of the clusters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By changing the embedding settings, it provides a way to modifying the number of clusters, e.g, to create more clusters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31"/>
          <p:cNvSpPr/>
          <p:nvPr/>
        </p:nvSpPr>
        <p:spPr>
          <a:xfrm rot="10800000">
            <a:off x="4308150" y="3325734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7" name="Google Shape;887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613" y="2567025"/>
            <a:ext cx="1400787" cy="17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p131"/>
          <p:cNvSpPr/>
          <p:nvPr/>
        </p:nvSpPr>
        <p:spPr>
          <a:xfrm rot="10800000">
            <a:off x="6341025" y="3325734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9" name="Google Shape;889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5487" y="2609150"/>
            <a:ext cx="2125800" cy="1642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2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32"/>
          <p:cNvSpPr/>
          <p:nvPr/>
        </p:nvSpPr>
        <p:spPr>
          <a:xfrm>
            <a:off x="117825" y="1374000"/>
            <a:ext cx="3927600" cy="731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6" name="Google Shape;896;p132"/>
          <p:cNvSpPr txBox="1"/>
          <p:nvPr/>
        </p:nvSpPr>
        <p:spPr>
          <a:xfrm>
            <a:off x="188800" y="1276425"/>
            <a:ext cx="16785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GET CLUSTER LABELS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7" name="Google Shape;897;p132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98" name="Google Shape;898;p132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. Get Cluster Labels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99" name="Google Shape;899;p132"/>
          <p:cNvSpPr txBox="1"/>
          <p:nvPr/>
        </p:nvSpPr>
        <p:spPr>
          <a:xfrm>
            <a:off x="291725" y="1491550"/>
            <a:ext cx="3612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Label each datapoint with a cluster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Our recommendation is HDBSCAN, but you could use other clustering approaches like Kmeans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132"/>
          <p:cNvSpPr/>
          <p:nvPr/>
        </p:nvSpPr>
        <p:spPr>
          <a:xfrm>
            <a:off x="4831875" y="1385600"/>
            <a:ext cx="3927600" cy="866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01" name="Google Shape;901;p132"/>
          <p:cNvSpPr txBox="1"/>
          <p:nvPr/>
        </p:nvSpPr>
        <p:spPr>
          <a:xfrm>
            <a:off x="4902850" y="1288050"/>
            <a:ext cx="1170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WHY HDBSCAN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02" name="Google Shape;902;p132"/>
          <p:cNvSpPr txBox="1"/>
          <p:nvPr/>
        </p:nvSpPr>
        <p:spPr>
          <a:xfrm>
            <a:off x="5005775" y="1503164"/>
            <a:ext cx="36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Density based clustering approach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Identified datapoints as either in a cluster or as noise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Works well with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UMAP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132"/>
          <p:cNvSpPr/>
          <p:nvPr/>
        </p:nvSpPr>
        <p:spPr>
          <a:xfrm rot="10800000">
            <a:off x="1924538" y="3086934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975" y="2328225"/>
            <a:ext cx="1400787" cy="17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2"/>
          <p:cNvSpPr/>
          <p:nvPr/>
        </p:nvSpPr>
        <p:spPr>
          <a:xfrm rot="10800000">
            <a:off x="4532063" y="3086934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2938" y="2328225"/>
            <a:ext cx="1847537" cy="17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7650" y="2328225"/>
            <a:ext cx="2265026" cy="1755401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32"/>
          <p:cNvSpPr txBox="1"/>
          <p:nvPr/>
        </p:nvSpPr>
        <p:spPr>
          <a:xfrm>
            <a:off x="5124175" y="419975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Example of a poor clustering approach on the embeddings, because it only captures only a few clusters (in color) and the rest are labeled as noise (in gray).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33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33"/>
          <p:cNvSpPr/>
          <p:nvPr/>
        </p:nvSpPr>
        <p:spPr>
          <a:xfrm>
            <a:off x="117825" y="1374000"/>
            <a:ext cx="3927600" cy="731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5" name="Google Shape;915;p133"/>
          <p:cNvSpPr txBox="1"/>
          <p:nvPr/>
        </p:nvSpPr>
        <p:spPr>
          <a:xfrm>
            <a:off x="188800" y="1276425"/>
            <a:ext cx="18474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ADD LABELS TO DATASET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6" name="Google Shape;916;p133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17" name="Google Shape;917;p133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. Join Clusters to Original Dataset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18" name="Google Shape;918;p133"/>
          <p:cNvSpPr txBox="1"/>
          <p:nvPr/>
        </p:nvSpPr>
        <p:spPr>
          <a:xfrm>
            <a:off x="291725" y="1491550"/>
            <a:ext cx="3612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Join labels back to the dataset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Now using using grouping, it is possible to learn characteristics of the clusters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133"/>
          <p:cNvSpPr/>
          <p:nvPr/>
        </p:nvSpPr>
        <p:spPr>
          <a:xfrm>
            <a:off x="4831875" y="1385600"/>
            <a:ext cx="4209300" cy="10338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20" name="Google Shape;920;p133"/>
          <p:cNvSpPr txBox="1"/>
          <p:nvPr/>
        </p:nvSpPr>
        <p:spPr>
          <a:xfrm>
            <a:off x="4902850" y="1288050"/>
            <a:ext cx="17391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TYPES OF CLUSTERS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21" name="Google Shape;921;p133"/>
          <p:cNvSpPr txBox="1"/>
          <p:nvPr/>
        </p:nvSpPr>
        <p:spPr>
          <a:xfrm>
            <a:off x="5005775" y="1503175"/>
            <a:ext cx="42093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Focus on clusters that have the highest or lowest predictions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Simple approach is comparing means of actual values of the clusters with means of the explanations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Here we can see cluster D has a overall higher mean for these features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2" name="Google Shape;92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88" y="2561650"/>
            <a:ext cx="3612299" cy="1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33"/>
          <p:cNvSpPr/>
          <p:nvPr/>
        </p:nvSpPr>
        <p:spPr>
          <a:xfrm rot="10800000">
            <a:off x="3998038" y="3350309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4" name="Google Shape;92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8200" y="2630925"/>
            <a:ext cx="4502975" cy="1804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4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134"/>
          <p:cNvSpPr/>
          <p:nvPr/>
        </p:nvSpPr>
        <p:spPr>
          <a:xfrm>
            <a:off x="117825" y="1374000"/>
            <a:ext cx="3927600" cy="731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1" name="Google Shape;931;p134"/>
          <p:cNvSpPr txBox="1"/>
          <p:nvPr/>
        </p:nvSpPr>
        <p:spPr>
          <a:xfrm>
            <a:off x="188800" y="1276425"/>
            <a:ext cx="20724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BUILD MODELS ON CLUSTERS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2" name="Google Shape;932;p134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3" name="Google Shape;933;p134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. Interpret Clusters Using DataRobot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4" name="Google Shape;934;p134"/>
          <p:cNvSpPr txBox="1"/>
          <p:nvPr/>
        </p:nvSpPr>
        <p:spPr>
          <a:xfrm>
            <a:off x="291725" y="1491550"/>
            <a:ext cx="36123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Build a model for each cluster using one versus all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Implemented in the R version of EXCL and will be added to the Python version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134"/>
          <p:cNvSpPr/>
          <p:nvPr/>
        </p:nvSpPr>
        <p:spPr>
          <a:xfrm>
            <a:off x="4831875" y="1385600"/>
            <a:ext cx="3927600" cy="10338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36" name="Google Shape;936;p134"/>
          <p:cNvSpPr txBox="1"/>
          <p:nvPr/>
        </p:nvSpPr>
        <p:spPr>
          <a:xfrm>
            <a:off x="4902850" y="1288050"/>
            <a:ext cx="17391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INTERPRET </a:t>
            </a: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CLUSTERS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37" name="Google Shape;937;p134"/>
          <p:cNvSpPr txBox="1"/>
          <p:nvPr/>
        </p:nvSpPr>
        <p:spPr>
          <a:xfrm>
            <a:off x="5005775" y="1503164"/>
            <a:ext cx="36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Feature Impact to identify features important for a cluster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partial dependence to analyze the effect of an important feature for a given cluster (likely to be different for the various clusters)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8" name="Google Shape;938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88" y="2561650"/>
            <a:ext cx="3612299" cy="17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34"/>
          <p:cNvSpPr/>
          <p:nvPr/>
        </p:nvSpPr>
        <p:spPr>
          <a:xfrm rot="10800000">
            <a:off x="3998038" y="3350309"/>
            <a:ext cx="436800" cy="342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134"/>
          <p:cNvSpPr txBox="1"/>
          <p:nvPr/>
        </p:nvSpPr>
        <p:spPr>
          <a:xfrm>
            <a:off x="5556175" y="4241225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Feature Impact for one Cluster</a:t>
            </a:r>
            <a:endParaRPr sz="1100"/>
          </a:p>
        </p:txBody>
      </p:sp>
      <p:pic>
        <p:nvPicPr>
          <p:cNvPr id="941" name="Google Shape;941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4036" y="2535499"/>
            <a:ext cx="4115784" cy="172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5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135"/>
          <p:cNvSpPr/>
          <p:nvPr/>
        </p:nvSpPr>
        <p:spPr>
          <a:xfrm>
            <a:off x="117825" y="1374000"/>
            <a:ext cx="3927600" cy="5376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8" name="Google Shape;948;p135"/>
          <p:cNvSpPr txBox="1"/>
          <p:nvPr/>
        </p:nvSpPr>
        <p:spPr>
          <a:xfrm>
            <a:off x="188800" y="1276425"/>
            <a:ext cx="20724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R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49" name="Google Shape;949;p135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0" name="Google Shape;950;p135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Implementations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 of EXCL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1" name="Google Shape;951;p135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Taught in DataRobot’s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Advanced R course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(basic), better version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here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using UMAP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135"/>
          <p:cNvSpPr/>
          <p:nvPr/>
        </p:nvSpPr>
        <p:spPr>
          <a:xfrm>
            <a:off x="4831875" y="1385600"/>
            <a:ext cx="3927600" cy="3903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3" name="Google Shape;953;p135"/>
          <p:cNvSpPr txBox="1"/>
          <p:nvPr/>
        </p:nvSpPr>
        <p:spPr>
          <a:xfrm>
            <a:off x="4902850" y="1288050"/>
            <a:ext cx="17391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Python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54" name="Google Shape;954;p135"/>
          <p:cNvSpPr txBox="1"/>
          <p:nvPr/>
        </p:nvSpPr>
        <p:spPr>
          <a:xfrm>
            <a:off x="5005775" y="1503164"/>
            <a:ext cx="36123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Find it on DataRobot’s internal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data science scripts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135"/>
          <p:cNvSpPr txBox="1"/>
          <p:nvPr/>
        </p:nvSpPr>
        <p:spPr>
          <a:xfrm>
            <a:off x="5556175" y="4241225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Feature Impact for one Cluster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118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Explanation Insights</a:t>
            </a:r>
            <a:endParaRPr sz="4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36"/>
          <p:cNvSpPr/>
          <p:nvPr/>
        </p:nvSpPr>
        <p:spPr>
          <a:xfrm>
            <a:off x="117816" y="1374001"/>
            <a:ext cx="8802300" cy="35490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The more features and more explanations, generally the more clusters there will be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Using UMAP settings to control how tightly clustered the data is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Using Excel is a nice way to share the clusters.  If you include the predictions, it becomes easy to sort as well as slice and dice across clusters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Customers have seen this technique and like it a lot 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Proxima Nova"/>
              <a:buChar char="●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Great for objection-handling when people ask about clustering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1" name="Google Shape;961;p136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62" name="Google Shape;962;p136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Additional Tips</a:t>
            </a:r>
            <a:endParaRPr b="1" sz="28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137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Applications of Explanation </a:t>
            </a:r>
            <a:r>
              <a:rPr lang="en" sz="4500"/>
              <a:t>Clustering</a:t>
            </a:r>
            <a:endParaRPr sz="4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38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38"/>
          <p:cNvSpPr/>
          <p:nvPr/>
        </p:nvSpPr>
        <p:spPr>
          <a:xfrm>
            <a:off x="117825" y="1374000"/>
            <a:ext cx="3927600" cy="9603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5" name="Google Shape;975;p138"/>
          <p:cNvSpPr txBox="1"/>
          <p:nvPr/>
        </p:nvSpPr>
        <p:spPr>
          <a:xfrm>
            <a:off x="188800" y="1276425"/>
            <a:ext cx="12699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6" name="Google Shape;976;p138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77" name="Google Shape;977;p138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Sports Analytics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78" name="Google Shape;978;p138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Analyzed NBA player performance, which resulted in 4 clusters of players.  For example, Cluster D contains the players with high minutes and points.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9" name="Google Shape;979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3925" y="1549125"/>
            <a:ext cx="4415229" cy="35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138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Dataset from Ben M.</a:t>
            </a:r>
            <a:endParaRPr sz="1100"/>
          </a:p>
        </p:txBody>
      </p:sp>
      <p:sp>
        <p:nvSpPr>
          <p:cNvPr id="981" name="Google Shape;981;p138"/>
          <p:cNvSpPr txBox="1"/>
          <p:nvPr/>
        </p:nvSpPr>
        <p:spPr>
          <a:xfrm>
            <a:off x="5663400" y="1242675"/>
            <a:ext cx="1303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Feature Values</a:t>
            </a:r>
            <a:endParaRPr b="1" sz="1100"/>
          </a:p>
        </p:txBody>
      </p:sp>
      <p:sp>
        <p:nvSpPr>
          <p:cNvPr id="982" name="Google Shape;982;p138"/>
          <p:cNvSpPr txBox="1"/>
          <p:nvPr/>
        </p:nvSpPr>
        <p:spPr>
          <a:xfrm>
            <a:off x="6966600" y="1242675"/>
            <a:ext cx="15993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Explanation Strength</a:t>
            </a:r>
            <a:endParaRPr b="1"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139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39"/>
          <p:cNvSpPr/>
          <p:nvPr/>
        </p:nvSpPr>
        <p:spPr>
          <a:xfrm>
            <a:off x="134075" y="1276425"/>
            <a:ext cx="3927600" cy="1184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9" name="Google Shape;989;p139"/>
          <p:cNvSpPr txBox="1"/>
          <p:nvPr/>
        </p:nvSpPr>
        <p:spPr>
          <a:xfrm>
            <a:off x="188800" y="1276425"/>
            <a:ext cx="11703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0" name="Google Shape;990;p139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91" name="Google Shape;991;p139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Banking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: Loan Segmentation 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992" name="Google Shape;992;p139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By taking the clustering of prediction explanations for the ones predicted as yes (binary classification), It was possible to cluster into 4 groups and look at plots of the different variables and see that, yes there are indeed 4 groups or segments.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3" name="Google Shape;993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825" y="1326475"/>
            <a:ext cx="4793777" cy="3567719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139"/>
          <p:cNvSpPr/>
          <p:nvPr/>
        </p:nvSpPr>
        <p:spPr>
          <a:xfrm>
            <a:off x="8219125" y="1465825"/>
            <a:ext cx="700200" cy="5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39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Caroline, Ben, and Omkar for a customer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40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140"/>
          <p:cNvSpPr/>
          <p:nvPr/>
        </p:nvSpPr>
        <p:spPr>
          <a:xfrm>
            <a:off x="134075" y="1276425"/>
            <a:ext cx="3927600" cy="8385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2" name="Google Shape;1002;p140"/>
          <p:cNvSpPr txBox="1"/>
          <p:nvPr/>
        </p:nvSpPr>
        <p:spPr>
          <a:xfrm>
            <a:off x="188800" y="1276425"/>
            <a:ext cx="12057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3" name="Google Shape;1003;p140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04" name="Google Shape;1004;p140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Banking: Loan Segmentation 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05" name="Google Shape;1005;p140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Clustering explanations on probability of a loan in academic paper broken into four clusters by explanations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6" name="Google Shape;1006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925" y="2639100"/>
            <a:ext cx="5519402" cy="237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40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Academic paper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41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141"/>
          <p:cNvSpPr/>
          <p:nvPr/>
        </p:nvSpPr>
        <p:spPr>
          <a:xfrm>
            <a:off x="134075" y="1276425"/>
            <a:ext cx="3927600" cy="1184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4" name="Google Shape;1014;p141"/>
          <p:cNvSpPr txBox="1"/>
          <p:nvPr/>
        </p:nvSpPr>
        <p:spPr>
          <a:xfrm>
            <a:off x="188800" y="1276425"/>
            <a:ext cx="11346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5" name="Google Shape;1015;p141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6" name="Google Shape;1016;p141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Time Series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: 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Jay Example - 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Financial Services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17" name="Google Shape;1017;p141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Explanation clustering on a time series project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41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Jay S. for a customer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2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142"/>
          <p:cNvSpPr/>
          <p:nvPr/>
        </p:nvSpPr>
        <p:spPr>
          <a:xfrm>
            <a:off x="134075" y="1276425"/>
            <a:ext cx="3927600" cy="11841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5" name="Google Shape;1025;p142"/>
          <p:cNvSpPr txBox="1"/>
          <p:nvPr/>
        </p:nvSpPr>
        <p:spPr>
          <a:xfrm>
            <a:off x="188800" y="1276425"/>
            <a:ext cx="11346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6" name="Google Shape;1026;p142"/>
          <p:cNvSpPr/>
          <p:nvPr/>
        </p:nvSpPr>
        <p:spPr>
          <a:xfrm>
            <a:off x="114150" y="213775"/>
            <a:ext cx="76527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27" name="Google Shape;1027;p142"/>
          <p:cNvSpPr txBox="1"/>
          <p:nvPr/>
        </p:nvSpPr>
        <p:spPr>
          <a:xfrm>
            <a:off x="188800" y="372750"/>
            <a:ext cx="72993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Healthcare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: Suicide Prevention - Federal 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28" name="Google Shape;1028;p142"/>
          <p:cNvSpPr txBox="1"/>
          <p:nvPr/>
        </p:nvSpPr>
        <p:spPr>
          <a:xfrm>
            <a:off x="291725" y="1491550"/>
            <a:ext cx="3612300" cy="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By taking the clustering of prediction explanations for soldiers multiple segments materialized.  The aggregate explanations of these segments identified new features which enhanced the overall model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142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Eric L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3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143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36" name="Google Shape;1036;p143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UCI Census Adult Dataset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1037" name="Google Shape;1037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00" y="1322225"/>
            <a:ext cx="7580575" cy="382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p143"/>
          <p:cNvSpPr txBox="1"/>
          <p:nvPr/>
        </p:nvSpPr>
        <p:spPr>
          <a:xfrm>
            <a:off x="188800" y="4503025"/>
            <a:ext cx="964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Lundberg paper</a:t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099" y="2050125"/>
            <a:ext cx="7479323" cy="309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144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44"/>
          <p:cNvSpPr/>
          <p:nvPr/>
        </p:nvSpPr>
        <p:spPr>
          <a:xfrm>
            <a:off x="134075" y="1249875"/>
            <a:ext cx="6213600" cy="8442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6" name="Google Shape;1046;p144"/>
          <p:cNvSpPr txBox="1"/>
          <p:nvPr/>
        </p:nvSpPr>
        <p:spPr>
          <a:xfrm>
            <a:off x="188800" y="1276425"/>
            <a:ext cx="11121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7" name="Google Shape;1047;p144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48" name="Google Shape;1048;p144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Mortality Dataset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049" name="Google Shape;1049;p144"/>
          <p:cNvSpPr txBox="1"/>
          <p:nvPr/>
        </p:nvSpPr>
        <p:spPr>
          <a:xfrm>
            <a:off x="291725" y="1491550"/>
            <a:ext cx="59838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 clustering of mortality study individuals by their local explanation embedding. Columns are patients, and rows are features’ normalized SHAP values. Sorting by a hierarchical clustering reveals population subgroups that have distinct mortality risk factors.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44"/>
          <p:cNvSpPr txBox="1"/>
          <p:nvPr/>
        </p:nvSpPr>
        <p:spPr>
          <a:xfrm>
            <a:off x="291725" y="4450400"/>
            <a:ext cx="13350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Lundberg paper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119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19"/>
          <p:cNvSpPr/>
          <p:nvPr/>
        </p:nvSpPr>
        <p:spPr>
          <a:xfrm>
            <a:off x="117825" y="1374000"/>
            <a:ext cx="3927600" cy="9603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8" name="Google Shape;718;p119"/>
          <p:cNvSpPr txBox="1"/>
          <p:nvPr/>
        </p:nvSpPr>
        <p:spPr>
          <a:xfrm>
            <a:off x="188800" y="1276425"/>
            <a:ext cx="11178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19" name="Google Shape;719;p119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0" name="Google Shape;720;p119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Insurance: Underwriting Segmentation 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1" name="Google Shape;721;p119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Identifying clusters of high and low loss ratio segments of their insurance book.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This did not require clustering, just plotting out the explanation strengths and segmenting by prediction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2" name="Google Shape;722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7825" y="1326475"/>
            <a:ext cx="4793772" cy="322980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119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Nick H. for a customer</a:t>
            </a:r>
            <a:endParaRPr sz="1100"/>
          </a:p>
        </p:txBody>
      </p:sp>
      <p:sp>
        <p:nvSpPr>
          <p:cNvPr id="724" name="Google Shape;724;p119"/>
          <p:cNvSpPr/>
          <p:nvPr/>
        </p:nvSpPr>
        <p:spPr>
          <a:xfrm>
            <a:off x="117825" y="2769650"/>
            <a:ext cx="3927600" cy="9603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25" name="Google Shape;725;p119"/>
          <p:cNvSpPr txBox="1"/>
          <p:nvPr/>
        </p:nvSpPr>
        <p:spPr>
          <a:xfrm>
            <a:off x="188800" y="2672075"/>
            <a:ext cx="6252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26" name="Google Shape;726;p119"/>
          <p:cNvSpPr txBox="1"/>
          <p:nvPr/>
        </p:nvSpPr>
        <p:spPr>
          <a:xfrm>
            <a:off x="275475" y="2970975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Plotted prediction strengths for  a dataset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Colors  represent if it the prediction is high, low, or normal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See patterns for high and low predictions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0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120"/>
          <p:cNvSpPr/>
          <p:nvPr/>
        </p:nvSpPr>
        <p:spPr>
          <a:xfrm>
            <a:off x="134075" y="1276425"/>
            <a:ext cx="3927600" cy="8385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3" name="Google Shape;733;p120"/>
          <p:cNvSpPr txBox="1"/>
          <p:nvPr/>
        </p:nvSpPr>
        <p:spPr>
          <a:xfrm>
            <a:off x="188800" y="1276425"/>
            <a:ext cx="12057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4" name="Google Shape;734;p120"/>
          <p:cNvSpPr/>
          <p:nvPr/>
        </p:nvSpPr>
        <p:spPr>
          <a:xfrm>
            <a:off x="114150" y="213775"/>
            <a:ext cx="71958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35" name="Google Shape;735;p120"/>
          <p:cNvSpPr txBox="1"/>
          <p:nvPr/>
        </p:nvSpPr>
        <p:spPr>
          <a:xfrm>
            <a:off x="188801" y="372750"/>
            <a:ext cx="7121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Time Series: Explanations for Sales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36" name="Google Shape;736;p120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Using explanations to generate personalized messages for marketing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these explanations to group together customers who will purchase for the same reasons.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these explanations to personalize the message a customer sees.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120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Thakur</a:t>
            </a:r>
            <a:endParaRPr sz="1100"/>
          </a:p>
        </p:txBody>
      </p:sp>
      <p:sp>
        <p:nvSpPr>
          <p:cNvPr id="738" name="Google Shape;738;p120"/>
          <p:cNvSpPr txBox="1"/>
          <p:nvPr/>
        </p:nvSpPr>
        <p:spPr>
          <a:xfrm>
            <a:off x="6341800" y="1735525"/>
            <a:ext cx="27360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Plotting top 5 explanations strengths over time for Jewelry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Member_sales (14 day mean) strong occasional, regular effect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95959"/>
                </a:solidFill>
              </a:rPr>
              <a:t>Forecast distance = 1</a:t>
            </a:r>
            <a:endParaRPr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95959"/>
              </a:solidFill>
            </a:endParaRPr>
          </a:p>
        </p:txBody>
      </p:sp>
      <p:pic>
        <p:nvPicPr>
          <p:cNvPr id="739" name="Google Shape;73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409970" cy="38209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0" name="Google Shape;740;p120"/>
          <p:cNvCxnSpPr/>
          <p:nvPr/>
        </p:nvCxnSpPr>
        <p:spPr>
          <a:xfrm rot="10800000">
            <a:off x="1429450" y="1520175"/>
            <a:ext cx="187200" cy="5049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21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121"/>
          <p:cNvSpPr/>
          <p:nvPr/>
        </p:nvSpPr>
        <p:spPr>
          <a:xfrm>
            <a:off x="134075" y="1276425"/>
            <a:ext cx="3927600" cy="13092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7" name="Google Shape;747;p121"/>
          <p:cNvSpPr txBox="1"/>
          <p:nvPr/>
        </p:nvSpPr>
        <p:spPr>
          <a:xfrm>
            <a:off x="188800" y="1276425"/>
            <a:ext cx="12057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BACKGROUND</a:t>
            </a:r>
            <a:endParaRPr b="1" sz="12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48" name="Google Shape;748;p121"/>
          <p:cNvSpPr/>
          <p:nvPr/>
        </p:nvSpPr>
        <p:spPr>
          <a:xfrm>
            <a:off x="114150" y="213775"/>
            <a:ext cx="71958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9" name="Google Shape;749;p121"/>
          <p:cNvSpPr txBox="1"/>
          <p:nvPr/>
        </p:nvSpPr>
        <p:spPr>
          <a:xfrm>
            <a:off x="188801" y="372750"/>
            <a:ext cx="7121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Marketing: Generating Personalized Messages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0" name="Google Shape;750;p121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Using explanations to generate personalized messages for marketing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Segment customers based on explanations who will purchase for the same reasons.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Use these segments to personalize the message a customer sees.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21"/>
          <p:cNvSpPr txBox="1"/>
          <p:nvPr/>
        </p:nvSpPr>
        <p:spPr>
          <a:xfrm>
            <a:off x="291725" y="4450400"/>
            <a:ext cx="27729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Thakur</a:t>
            </a:r>
            <a:endParaRPr sz="1100"/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0900" y="1533425"/>
            <a:ext cx="3005700" cy="35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2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22"/>
          <p:cNvSpPr/>
          <p:nvPr/>
        </p:nvSpPr>
        <p:spPr>
          <a:xfrm>
            <a:off x="134075" y="1276425"/>
            <a:ext cx="3927600" cy="22326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59" name="Google Shape;759;p122"/>
          <p:cNvSpPr txBox="1"/>
          <p:nvPr/>
        </p:nvSpPr>
        <p:spPr>
          <a:xfrm>
            <a:off x="188800" y="1276425"/>
            <a:ext cx="9882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APPROACH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0" name="Google Shape;760;p122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61" name="Google Shape;761;p122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Explanations Over Time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62" name="Google Shape;762;p122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Using explanations, it’s possible to understand the effect of the fault.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V1 (A Feed) and V44 (A Feed Flow) are strong contributors (indicated by the red color) for Fault 1.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After the fault, there is a contribution from a handful of process variables.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Over time, the fault is gradually propagated into V1 (A Feed) and V44 (A Feed Flow).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122"/>
          <p:cNvSpPr/>
          <p:nvPr/>
        </p:nvSpPr>
        <p:spPr>
          <a:xfrm>
            <a:off x="8219125" y="1465825"/>
            <a:ext cx="700200" cy="54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122"/>
          <p:cNvSpPr txBox="1"/>
          <p:nvPr/>
        </p:nvSpPr>
        <p:spPr>
          <a:xfrm>
            <a:off x="291725" y="4450400"/>
            <a:ext cx="2947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Based on Eastman Dataset</a:t>
            </a:r>
            <a:r>
              <a:rPr lang="en" sz="1100"/>
              <a:t> and Yuya Y. has a customer in Japan using this method</a:t>
            </a:r>
            <a:endParaRPr sz="1100"/>
          </a:p>
        </p:txBody>
      </p:sp>
      <p:pic>
        <p:nvPicPr>
          <p:cNvPr id="765" name="Google Shape;765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550" y="1865325"/>
            <a:ext cx="4035798" cy="302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23"/>
          <p:cNvSpPr/>
          <p:nvPr/>
        </p:nvSpPr>
        <p:spPr>
          <a:xfrm>
            <a:off x="2394150" y="4005125"/>
            <a:ext cx="365400" cy="236100"/>
          </a:xfrm>
          <a:prstGeom prst="downArrow">
            <a:avLst>
              <a:gd fmla="val 50000" name="adj1"/>
              <a:gd fmla="val 53854" name="adj2"/>
            </a:avLst>
          </a:prstGeom>
          <a:solidFill>
            <a:srgbClr val="FFFFFF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123"/>
          <p:cNvSpPr/>
          <p:nvPr/>
        </p:nvSpPr>
        <p:spPr>
          <a:xfrm>
            <a:off x="134075" y="1276425"/>
            <a:ext cx="3927600" cy="8427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123"/>
          <p:cNvSpPr txBox="1"/>
          <p:nvPr/>
        </p:nvSpPr>
        <p:spPr>
          <a:xfrm>
            <a:off x="188800" y="1276425"/>
            <a:ext cx="9882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APPROACH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3" name="Google Shape;773;p123"/>
          <p:cNvSpPr/>
          <p:nvPr/>
        </p:nvSpPr>
        <p:spPr>
          <a:xfrm>
            <a:off x="114150" y="213775"/>
            <a:ext cx="66651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4" name="Google Shape;774;p123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Using What-If Tool to Explore Explanations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75" name="Google Shape;775;p123"/>
          <p:cNvSpPr txBox="1"/>
          <p:nvPr/>
        </p:nvSpPr>
        <p:spPr>
          <a:xfrm>
            <a:off x="291725" y="1491550"/>
            <a:ext cx="36123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651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▪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The What-If App allows for exploring predictions and explanations on models created by DataRobot by integrating with the DataRobot Modeling API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23"/>
          <p:cNvSpPr txBox="1"/>
          <p:nvPr/>
        </p:nvSpPr>
        <p:spPr>
          <a:xfrm>
            <a:off x="291725" y="4450400"/>
            <a:ext cx="29472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descr="Using DataRobot with the What-if Tool Tensorflow App" id="777" name="Google Shape;777;p123" title="What-if Tool with DataRobo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4075" y="1326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4"/>
          <p:cNvSpPr txBox="1"/>
          <p:nvPr>
            <p:ph type="title"/>
          </p:nvPr>
        </p:nvSpPr>
        <p:spPr>
          <a:xfrm>
            <a:off x="192431" y="2871713"/>
            <a:ext cx="8169600" cy="1203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Why </a:t>
            </a:r>
            <a:r>
              <a:rPr lang="en" sz="4500"/>
              <a:t>Explanation Clustering</a:t>
            </a:r>
            <a:endParaRPr sz="4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25"/>
          <p:cNvSpPr/>
          <p:nvPr/>
        </p:nvSpPr>
        <p:spPr>
          <a:xfrm>
            <a:off x="114150" y="213775"/>
            <a:ext cx="8452500" cy="960300"/>
          </a:xfrm>
          <a:prstGeom prst="rect">
            <a:avLst/>
          </a:prstGeom>
          <a:noFill/>
          <a:ln cap="flat" cmpd="sng" w="38100">
            <a:solidFill>
              <a:srgbClr val="44B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89" name="Google Shape;789;p125"/>
          <p:cNvSpPr txBox="1"/>
          <p:nvPr/>
        </p:nvSpPr>
        <p:spPr>
          <a:xfrm>
            <a:off x="188794" y="372753"/>
            <a:ext cx="6488100" cy="63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Clustering and </a:t>
            </a:r>
            <a:r>
              <a:rPr b="1" lang="en" sz="2800">
                <a:latin typeface="Roboto Condensed"/>
                <a:ea typeface="Roboto Condensed"/>
                <a:cs typeface="Roboto Condensed"/>
                <a:sym typeface="Roboto Condensed"/>
              </a:rPr>
              <a:t>Segmentation</a:t>
            </a:r>
            <a:endParaRPr b="1" i="0" sz="2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90" name="Google Shape;790;p125"/>
          <p:cNvSpPr txBox="1"/>
          <p:nvPr/>
        </p:nvSpPr>
        <p:spPr>
          <a:xfrm>
            <a:off x="417868" y="1339550"/>
            <a:ext cx="3126600" cy="9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Broad Customer Segments Are No Longer Best Practice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1" name="Google Shape;791;p125"/>
          <p:cNvGrpSpPr/>
          <p:nvPr/>
        </p:nvGrpSpPr>
        <p:grpSpPr>
          <a:xfrm>
            <a:off x="4247456" y="1276415"/>
            <a:ext cx="4419312" cy="3780296"/>
            <a:chOff x="4247456" y="1008440"/>
            <a:chExt cx="4419312" cy="3780296"/>
          </a:xfrm>
        </p:grpSpPr>
        <p:sp>
          <p:nvSpPr>
            <p:cNvPr id="792" name="Google Shape;792;p125"/>
            <p:cNvSpPr/>
            <p:nvPr/>
          </p:nvSpPr>
          <p:spPr>
            <a:xfrm rot="-1470560">
              <a:off x="4721934" y="2067304"/>
              <a:ext cx="1544686" cy="793832"/>
            </a:xfrm>
            <a:prstGeom prst="ellipse">
              <a:avLst/>
            </a:prstGeom>
            <a:solidFill>
              <a:srgbClr val="0099FF"/>
            </a:solidFill>
            <a:ln cap="flat" cmpd="sng" w="25400">
              <a:solidFill>
                <a:srgbClr val="006F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Segment A</a:t>
              </a:r>
              <a:endParaRPr sz="1100"/>
            </a:p>
          </p:txBody>
        </p:sp>
        <p:sp>
          <p:nvSpPr>
            <p:cNvPr id="793" name="Google Shape;793;p125"/>
            <p:cNvSpPr/>
            <p:nvPr/>
          </p:nvSpPr>
          <p:spPr>
            <a:xfrm rot="1835198">
              <a:off x="6231676" y="2436558"/>
              <a:ext cx="1907277" cy="878932"/>
            </a:xfrm>
            <a:prstGeom prst="ellipse">
              <a:avLst/>
            </a:prstGeom>
            <a:solidFill>
              <a:srgbClr val="0099FF"/>
            </a:solidFill>
            <a:ln cap="flat" cmpd="sng" w="25400">
              <a:solidFill>
                <a:srgbClr val="006F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Segment B</a:t>
              </a:r>
              <a:endParaRPr sz="1100"/>
            </a:p>
          </p:txBody>
        </p:sp>
        <p:sp>
          <p:nvSpPr>
            <p:cNvPr id="794" name="Google Shape;794;p125"/>
            <p:cNvSpPr/>
            <p:nvPr/>
          </p:nvSpPr>
          <p:spPr>
            <a:xfrm>
              <a:off x="5264736" y="3003160"/>
              <a:ext cx="1319400" cy="879000"/>
            </a:xfrm>
            <a:prstGeom prst="ellipse">
              <a:avLst/>
            </a:prstGeom>
            <a:solidFill>
              <a:srgbClr val="0099FF"/>
            </a:solidFill>
            <a:ln cap="flat" cmpd="sng" w="25400">
              <a:solidFill>
                <a:srgbClr val="006F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Segment C</a:t>
              </a:r>
              <a:endParaRPr sz="1100"/>
            </a:p>
          </p:txBody>
        </p:sp>
        <p:sp>
          <p:nvSpPr>
            <p:cNvPr id="795" name="Google Shape;795;p125"/>
            <p:cNvSpPr txBox="1"/>
            <p:nvPr/>
          </p:nvSpPr>
          <p:spPr>
            <a:xfrm>
              <a:off x="4247456" y="4073236"/>
              <a:ext cx="1393800" cy="715500"/>
            </a:xfrm>
            <a:prstGeom prst="rect">
              <a:avLst/>
            </a:prstGeom>
            <a:noFill/>
            <a:ln cap="flat" cmpd="sng" w="9525">
              <a:solidFill>
                <a:srgbClr val="007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A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Characteristics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rules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Effective action</a:t>
              </a:r>
              <a:endParaRPr sz="1100"/>
            </a:p>
          </p:txBody>
        </p:sp>
        <p:sp>
          <p:nvSpPr>
            <p:cNvPr id="796" name="Google Shape;796;p125"/>
            <p:cNvSpPr txBox="1"/>
            <p:nvPr/>
          </p:nvSpPr>
          <p:spPr>
            <a:xfrm>
              <a:off x="5760212" y="4073236"/>
              <a:ext cx="1393800" cy="715500"/>
            </a:xfrm>
            <a:prstGeom prst="rect">
              <a:avLst/>
            </a:prstGeom>
            <a:noFill/>
            <a:ln cap="flat" cmpd="sng" w="9525">
              <a:solidFill>
                <a:srgbClr val="007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B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Characteristics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rules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Effective action</a:t>
              </a:r>
              <a:endParaRPr sz="1100"/>
            </a:p>
          </p:txBody>
        </p:sp>
        <p:sp>
          <p:nvSpPr>
            <p:cNvPr id="797" name="Google Shape;797;p125"/>
            <p:cNvSpPr txBox="1"/>
            <p:nvPr/>
          </p:nvSpPr>
          <p:spPr>
            <a:xfrm>
              <a:off x="7272968" y="4073236"/>
              <a:ext cx="1393800" cy="715500"/>
            </a:xfrm>
            <a:prstGeom prst="rect">
              <a:avLst/>
            </a:prstGeom>
            <a:noFill/>
            <a:ln cap="flat" cmpd="sng" w="9525">
              <a:solidFill>
                <a:srgbClr val="0072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C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Characteristics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Segment rules</a:t>
              </a:r>
              <a:endParaRPr sz="1100"/>
            </a:p>
            <a:p>
              <a:pPr indent="-222250" lvl="0" marL="2159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Char char="•"/>
              </a:pPr>
              <a:r>
                <a:rPr b="0" i="0" lang="en" sz="11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Effective action</a:t>
              </a:r>
              <a:endParaRPr sz="1100"/>
            </a:p>
          </p:txBody>
        </p:sp>
        <p:cxnSp>
          <p:nvCxnSpPr>
            <p:cNvPr id="798" name="Google Shape;798;p125"/>
            <p:cNvCxnSpPr>
              <a:stCxn id="799" idx="1"/>
            </p:cNvCxnSpPr>
            <p:nvPr/>
          </p:nvCxnSpPr>
          <p:spPr>
            <a:xfrm flipH="1">
              <a:off x="5641337" y="1216190"/>
              <a:ext cx="1110000" cy="9891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99" name="Google Shape;799;p125"/>
            <p:cNvSpPr txBox="1"/>
            <p:nvPr/>
          </p:nvSpPr>
          <p:spPr>
            <a:xfrm>
              <a:off x="6751337" y="1008440"/>
              <a:ext cx="11550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Millions of customers with different needs and purchasing behaviors</a:t>
              </a:r>
              <a:endParaRPr sz="1100"/>
            </a:p>
          </p:txBody>
        </p:sp>
        <p:cxnSp>
          <p:nvCxnSpPr>
            <p:cNvPr id="800" name="Google Shape;800;p125"/>
            <p:cNvCxnSpPr/>
            <p:nvPr/>
          </p:nvCxnSpPr>
          <p:spPr>
            <a:xfrm flipH="1">
              <a:off x="5924550" y="1591100"/>
              <a:ext cx="996600" cy="16818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801" name="Google Shape;801;p125"/>
            <p:cNvCxnSpPr/>
            <p:nvPr/>
          </p:nvCxnSpPr>
          <p:spPr>
            <a:xfrm>
              <a:off x="7224150" y="1569475"/>
              <a:ext cx="48300" cy="1242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802" name="Google Shape;802;p125"/>
          <p:cNvSpPr/>
          <p:nvPr/>
        </p:nvSpPr>
        <p:spPr>
          <a:xfrm>
            <a:off x="114150" y="1319850"/>
            <a:ext cx="4078500" cy="17250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Although we recommend building models at an individual level, there are several reasons to understand what cluster or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segment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a customer falls into.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Grouping customers makes it easier to tell a narrative about what a model is doing.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Certain actions, such as marketing, may need clusters to be actionable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25"/>
          <p:cNvSpPr txBox="1"/>
          <p:nvPr/>
        </p:nvSpPr>
        <p:spPr>
          <a:xfrm>
            <a:off x="188800" y="1276425"/>
            <a:ext cx="10116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RATIONALE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4" name="Google Shape;804;p125"/>
          <p:cNvSpPr/>
          <p:nvPr/>
        </p:nvSpPr>
        <p:spPr>
          <a:xfrm>
            <a:off x="114150" y="3410525"/>
            <a:ext cx="4078500" cy="960300"/>
          </a:xfrm>
          <a:prstGeom prst="rect">
            <a:avLst/>
          </a:prstGeom>
          <a:noFill/>
          <a:ln cap="flat" cmpd="sng" w="9525">
            <a:solidFill>
              <a:srgbClr val="44B4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Explanation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clustering is a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technique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to provide clusters based on the explanations of a supervised machine learning model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25"/>
          <p:cNvSpPr txBox="1"/>
          <p:nvPr/>
        </p:nvSpPr>
        <p:spPr>
          <a:xfrm>
            <a:off x="188800" y="3347425"/>
            <a:ext cx="732300" cy="20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" sz="1200">
                <a:latin typeface="Roboto Condensed"/>
                <a:ea typeface="Roboto Condensed"/>
                <a:cs typeface="Roboto Condensed"/>
                <a:sym typeface="Roboto Condensed"/>
              </a:rPr>
              <a:t>VALUE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29">
      <a:dk1>
        <a:srgbClr val="000000"/>
      </a:dk1>
      <a:lt1>
        <a:srgbClr val="FFFFFF"/>
      </a:lt1>
      <a:dk2>
        <a:srgbClr val="F2F0EE"/>
      </a:dk2>
      <a:lt2>
        <a:srgbClr val="E3E7F0"/>
      </a:lt2>
      <a:accent1>
        <a:srgbClr val="0099FF"/>
      </a:accent1>
      <a:accent2>
        <a:srgbClr val="FF2E3C"/>
      </a:accent2>
      <a:accent3>
        <a:srgbClr val="762CA0"/>
      </a:accent3>
      <a:accent4>
        <a:srgbClr val="FFC000"/>
      </a:accent4>
      <a:accent5>
        <a:srgbClr val="92CA18"/>
      </a:accent5>
      <a:accent6>
        <a:srgbClr val="27AFF4"/>
      </a:accent6>
      <a:hlink>
        <a:srgbClr val="0099FF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